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2" r:id="rId3"/>
    <p:sldMasterId id="2147483732" r:id="rId4"/>
    <p:sldMasterId id="2147483762" r:id="rId5"/>
  </p:sldMasterIdLst>
  <p:notesMasterIdLst>
    <p:notesMasterId r:id="rId65"/>
  </p:notesMasterIdLst>
  <p:handoutMasterIdLst>
    <p:handoutMasterId r:id="rId66"/>
  </p:handoutMasterIdLst>
  <p:sldIdLst>
    <p:sldId id="258" r:id="rId6"/>
    <p:sldId id="338" r:id="rId7"/>
    <p:sldId id="327" r:id="rId8"/>
    <p:sldId id="345" r:id="rId9"/>
    <p:sldId id="346" r:id="rId10"/>
    <p:sldId id="326" r:id="rId11"/>
    <p:sldId id="328" r:id="rId12"/>
    <p:sldId id="261" r:id="rId13"/>
    <p:sldId id="262" r:id="rId14"/>
    <p:sldId id="264" r:id="rId15"/>
    <p:sldId id="266" r:id="rId16"/>
    <p:sldId id="339" r:id="rId17"/>
    <p:sldId id="268" r:id="rId18"/>
    <p:sldId id="269" r:id="rId19"/>
    <p:sldId id="270" r:id="rId20"/>
    <p:sldId id="271" r:id="rId21"/>
    <p:sldId id="347" r:id="rId22"/>
    <p:sldId id="319" r:id="rId23"/>
    <p:sldId id="320" r:id="rId24"/>
    <p:sldId id="277" r:id="rId25"/>
    <p:sldId id="340" r:id="rId26"/>
    <p:sldId id="329" r:id="rId27"/>
    <p:sldId id="348" r:id="rId28"/>
    <p:sldId id="280" r:id="rId29"/>
    <p:sldId id="281" r:id="rId30"/>
    <p:sldId id="349" r:id="rId31"/>
    <p:sldId id="350" r:id="rId32"/>
    <p:sldId id="285" r:id="rId33"/>
    <p:sldId id="288" r:id="rId34"/>
    <p:sldId id="289" r:id="rId35"/>
    <p:sldId id="332" r:id="rId36"/>
    <p:sldId id="290" r:id="rId37"/>
    <p:sldId id="291" r:id="rId38"/>
    <p:sldId id="292" r:id="rId39"/>
    <p:sldId id="293" r:id="rId40"/>
    <p:sldId id="341" r:id="rId41"/>
    <p:sldId id="295" r:id="rId42"/>
    <p:sldId id="296" r:id="rId43"/>
    <p:sldId id="297" r:id="rId44"/>
    <p:sldId id="298" r:id="rId45"/>
    <p:sldId id="299" r:id="rId46"/>
    <p:sldId id="342" r:id="rId47"/>
    <p:sldId id="331" r:id="rId48"/>
    <p:sldId id="302" r:id="rId49"/>
    <p:sldId id="303" r:id="rId50"/>
    <p:sldId id="304" r:id="rId51"/>
    <p:sldId id="306" r:id="rId52"/>
    <p:sldId id="309" r:id="rId53"/>
    <p:sldId id="351" r:id="rId54"/>
    <p:sldId id="312" r:id="rId55"/>
    <p:sldId id="323" r:id="rId56"/>
    <p:sldId id="317" r:id="rId57"/>
    <p:sldId id="318" r:id="rId58"/>
    <p:sldId id="333" r:id="rId59"/>
    <p:sldId id="352" r:id="rId60"/>
    <p:sldId id="353" r:id="rId61"/>
    <p:sldId id="336" r:id="rId62"/>
    <p:sldId id="344" r:id="rId63"/>
    <p:sldId id="337" r:id="rId64"/>
  </p:sldIdLst>
  <p:sldSz cx="9144000" cy="6858000" type="screen4x3"/>
  <p:notesSz cx="666273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 Carlsson" initials="P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89238" autoAdjust="0"/>
  </p:normalViewPr>
  <p:slideViewPr>
    <p:cSldViewPr>
      <p:cViewPr varScale="1">
        <p:scale>
          <a:sx n="65" d="100"/>
          <a:sy n="65" d="100"/>
        </p:scale>
        <p:origin x="-1536" y="-102"/>
      </p:cViewPr>
      <p:guideLst>
        <p:guide orient="horz" pos="2160"/>
        <p:guide pos="2880"/>
      </p:guideLst>
    </p:cSldViewPr>
  </p:slideViewPr>
  <p:outlineViewPr>
    <p:cViewPr>
      <p:scale>
        <a:sx n="33" d="100"/>
        <a:sy n="33" d="100"/>
      </p:scale>
      <p:origin x="0" y="786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6616" cy="496729"/>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4566" y="0"/>
            <a:ext cx="2886615" cy="496729"/>
          </a:xfrm>
          <a:prstGeom prst="rect">
            <a:avLst/>
          </a:prstGeom>
        </p:spPr>
        <p:txBody>
          <a:bodyPr vert="horz" lIns="91440" tIns="45720" rIns="91440" bIns="45720" rtlCol="0"/>
          <a:lstStyle>
            <a:lvl1pPr algn="r">
              <a:defRPr sz="1200"/>
            </a:lvl1pPr>
          </a:lstStyle>
          <a:p>
            <a:fld id="{D5D0AF86-E931-4A86-8265-220AAD347511}" type="datetime1">
              <a:rPr lang="sv-SE" smtClean="0"/>
              <a:pPr/>
              <a:t>2019-10-25</a:t>
            </a:fld>
            <a:endParaRPr lang="sv-SE"/>
          </a:p>
        </p:txBody>
      </p:sp>
      <p:sp>
        <p:nvSpPr>
          <p:cNvPr id="4" name="Platshållare för sidfot 3"/>
          <p:cNvSpPr>
            <a:spLocks noGrp="1"/>
          </p:cNvSpPr>
          <p:nvPr>
            <p:ph type="ftr" sz="quarter" idx="2"/>
          </p:nvPr>
        </p:nvSpPr>
        <p:spPr>
          <a:xfrm>
            <a:off x="0" y="9428323"/>
            <a:ext cx="2886616" cy="49672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4566" y="9428323"/>
            <a:ext cx="2886615" cy="496728"/>
          </a:xfrm>
          <a:prstGeom prst="rect">
            <a:avLst/>
          </a:prstGeom>
        </p:spPr>
        <p:txBody>
          <a:bodyPr vert="horz" lIns="91440" tIns="45720" rIns="91440" bIns="45720" rtlCol="0" anchor="b"/>
          <a:lstStyle>
            <a:lvl1pPr algn="r">
              <a:defRPr sz="1200"/>
            </a:lvl1pPr>
          </a:lstStyle>
          <a:p>
            <a:fld id="{019E85E5-3938-4B0D-BD54-7945665E319D}" type="slidenum">
              <a:rPr lang="sv-SE" smtClean="0"/>
              <a:pPr/>
              <a:t>‹#›</a:t>
            </a:fld>
            <a:endParaRPr lang="sv-SE"/>
          </a:p>
        </p:txBody>
      </p:sp>
    </p:spTree>
    <p:extLst>
      <p:ext uri="{BB962C8B-B14F-4D97-AF65-F5344CB8AC3E}">
        <p14:creationId xmlns:p14="http://schemas.microsoft.com/office/powerpoint/2010/main" xmlns="" val="2963734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6616" cy="496729"/>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4566" y="0"/>
            <a:ext cx="2886615" cy="496729"/>
          </a:xfrm>
          <a:prstGeom prst="rect">
            <a:avLst/>
          </a:prstGeom>
        </p:spPr>
        <p:txBody>
          <a:bodyPr vert="horz" lIns="91440" tIns="45720" rIns="91440" bIns="45720" rtlCol="0"/>
          <a:lstStyle>
            <a:lvl1pPr algn="r">
              <a:defRPr sz="1200"/>
            </a:lvl1pPr>
          </a:lstStyle>
          <a:p>
            <a:fld id="{4CEF5A07-3FDC-4514-9E08-9E7E2D8C3040}" type="datetime1">
              <a:rPr lang="sv-SE" smtClean="0"/>
              <a:pPr/>
              <a:t>2019-10-25</a:t>
            </a:fld>
            <a:endParaRPr lang="sv-SE"/>
          </a:p>
        </p:txBody>
      </p:sp>
      <p:sp>
        <p:nvSpPr>
          <p:cNvPr id="4" name="Platshållare för bildobjekt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742" y="4714956"/>
            <a:ext cx="5329255" cy="4467383"/>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323"/>
            <a:ext cx="2886616" cy="49672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4566" y="9428323"/>
            <a:ext cx="2886615" cy="496728"/>
          </a:xfrm>
          <a:prstGeom prst="rect">
            <a:avLst/>
          </a:prstGeom>
        </p:spPr>
        <p:txBody>
          <a:bodyPr vert="horz" lIns="91440" tIns="45720" rIns="91440" bIns="45720" rtlCol="0" anchor="b"/>
          <a:lstStyle>
            <a:lvl1pPr algn="r">
              <a:defRPr sz="1200"/>
            </a:lvl1pPr>
          </a:lstStyle>
          <a:p>
            <a:fld id="{23BED545-7B88-492A-AD29-FA3AEE4B5A5E}" type="slidenum">
              <a:rPr lang="sv-SE" smtClean="0"/>
              <a:pPr/>
              <a:t>‹#›</a:t>
            </a:fld>
            <a:endParaRPr lang="sv-SE"/>
          </a:p>
        </p:txBody>
      </p:sp>
    </p:spTree>
    <p:extLst>
      <p:ext uri="{BB962C8B-B14F-4D97-AF65-F5344CB8AC3E}">
        <p14:creationId xmlns:p14="http://schemas.microsoft.com/office/powerpoint/2010/main" xmlns="" val="26984908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1</a:t>
            </a:fld>
            <a:endParaRPr lang="sv-SE"/>
          </a:p>
        </p:txBody>
      </p:sp>
    </p:spTree>
    <p:extLst>
      <p:ext uri="{BB962C8B-B14F-4D97-AF65-F5344CB8AC3E}">
        <p14:creationId xmlns:p14="http://schemas.microsoft.com/office/powerpoint/2010/main" xmlns="" val="1810426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12</a:t>
            </a:fld>
            <a:endParaRPr lang="sv-SE"/>
          </a:p>
        </p:txBody>
      </p:sp>
    </p:spTree>
    <p:extLst>
      <p:ext uri="{BB962C8B-B14F-4D97-AF65-F5344CB8AC3E}">
        <p14:creationId xmlns:p14="http://schemas.microsoft.com/office/powerpoint/2010/main" xmlns="" val="335512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13</a:t>
            </a:fld>
            <a:endParaRPr lang="sv-SE"/>
          </a:p>
        </p:txBody>
      </p:sp>
    </p:spTree>
    <p:extLst>
      <p:ext uri="{BB962C8B-B14F-4D97-AF65-F5344CB8AC3E}">
        <p14:creationId xmlns:p14="http://schemas.microsoft.com/office/powerpoint/2010/main" xmlns="" val="299858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Bär inte synliga partibeteckningar eller sympatimarkeringar då detta kan innebära att man inte uppfattas som objektiv och opartisk.</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Stäng även av eventuell vibration på mobiltelefonen, det stör!</a:t>
            </a:r>
          </a:p>
        </p:txBody>
      </p:sp>
      <p:sp>
        <p:nvSpPr>
          <p:cNvPr id="4" name="Platshållare för bildnummer 3"/>
          <p:cNvSpPr>
            <a:spLocks noGrp="1"/>
          </p:cNvSpPr>
          <p:nvPr>
            <p:ph type="sldNum" sz="quarter" idx="10"/>
          </p:nvPr>
        </p:nvSpPr>
        <p:spPr/>
        <p:txBody>
          <a:bodyPr/>
          <a:lstStyle/>
          <a:p>
            <a:fld id="{23BED545-7B88-492A-AD29-FA3AEE4B5A5E}" type="slidenum">
              <a:rPr lang="sv-SE" smtClean="0"/>
              <a:pPr/>
              <a:t>14</a:t>
            </a:fld>
            <a:endParaRPr lang="sv-SE"/>
          </a:p>
        </p:txBody>
      </p:sp>
    </p:spTree>
    <p:extLst>
      <p:ext uri="{BB962C8B-B14F-4D97-AF65-F5344CB8AC3E}">
        <p14:creationId xmlns:p14="http://schemas.microsoft.com/office/powerpoint/2010/main" xmlns="" val="278984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v-SE" dirty="0"/>
              <a:t>Även små gester noteras och kan misstolkas.</a:t>
            </a:r>
          </a:p>
          <a:p>
            <a:pPr marL="0" marR="0" lvl="1"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1" indent="0" algn="l" defTabSz="914400" rtl="0" eaLnBrk="1" fontAlgn="auto" latinLnBrk="0" hangingPunct="1">
              <a:lnSpc>
                <a:spcPct val="100000"/>
              </a:lnSpc>
              <a:spcBef>
                <a:spcPts val="0"/>
              </a:spcBef>
              <a:spcAft>
                <a:spcPts val="0"/>
              </a:spcAft>
              <a:buClrTx/>
              <a:buSzTx/>
              <a:buFontTx/>
              <a:buNone/>
              <a:tabLst/>
              <a:defRPr/>
            </a:pPr>
            <a:r>
              <a:rPr lang="sv-SE" dirty="0"/>
              <a:t>Bli aldrig ”familjär” med någon part eller ombud. Även kallprat kan vara känsligt. Professionalitet och distans ska gälla under såväl förhandlingen som pauser.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1" indent="0" algn="l" defTabSz="914400" rtl="0" eaLnBrk="1" fontAlgn="auto" latinLnBrk="0" hangingPunct="1">
              <a:lnSpc>
                <a:spcPct val="100000"/>
              </a:lnSpc>
              <a:spcBef>
                <a:spcPts val="0"/>
              </a:spcBef>
              <a:spcAft>
                <a:spcPts val="0"/>
              </a:spcAft>
              <a:buClrTx/>
              <a:buSzTx/>
              <a:buFontTx/>
              <a:buNone/>
              <a:tabLst/>
              <a:defRPr/>
            </a:pPr>
            <a:r>
              <a:rPr lang="sv-SE" dirty="0"/>
              <a:t>Vill du att någon fråga ställs, skicka då en lapp till ordföranden som avgör om frågan får ställas.</a:t>
            </a:r>
          </a:p>
          <a:p>
            <a:pPr marL="0" marR="0" lvl="1"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23BED545-7B88-492A-AD29-FA3AEE4B5A5E}" type="slidenum">
              <a:rPr lang="sv-SE" smtClean="0"/>
              <a:pPr/>
              <a:t>15</a:t>
            </a:fld>
            <a:endParaRPr lang="sv-SE"/>
          </a:p>
        </p:txBody>
      </p:sp>
    </p:spTree>
    <p:extLst>
      <p:ext uri="{BB962C8B-B14F-4D97-AF65-F5344CB8AC3E}">
        <p14:creationId xmlns:p14="http://schemas.microsoft.com/office/powerpoint/2010/main" xmlns="" val="1037168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Även små kommentarer som kan verka oskyldiga kan misstolkas och missförstås. Vad domare och nämndemän uttalar offentligt har stor betydelse för förtroendet för rättsväsendet och tilldrar sig stort intresse från bl.a. media. Oförsiktiga kommentarer på t.ex. sociala medier kan få stor spridning och i värsta fall leda till att objektiviten och opartiskheten kan ifrågasättas och rättegångar kan få tas om. </a:t>
            </a:r>
          </a:p>
        </p:txBody>
      </p:sp>
      <p:sp>
        <p:nvSpPr>
          <p:cNvPr id="4" name="Platshållare för bildnummer 3"/>
          <p:cNvSpPr>
            <a:spLocks noGrp="1"/>
          </p:cNvSpPr>
          <p:nvPr>
            <p:ph type="sldNum" sz="quarter" idx="10"/>
          </p:nvPr>
        </p:nvSpPr>
        <p:spPr/>
        <p:txBody>
          <a:bodyPr/>
          <a:lstStyle/>
          <a:p>
            <a:fld id="{23BED545-7B88-492A-AD29-FA3AEE4B5A5E}" type="slidenum">
              <a:rPr lang="sv-SE" smtClean="0"/>
              <a:pPr/>
              <a:t>16</a:t>
            </a:fld>
            <a:endParaRPr lang="sv-SE"/>
          </a:p>
        </p:txBody>
      </p:sp>
    </p:spTree>
    <p:extLst>
      <p:ext uri="{BB962C8B-B14F-4D97-AF65-F5344CB8AC3E}">
        <p14:creationId xmlns:p14="http://schemas.microsoft.com/office/powerpoint/2010/main" xmlns="" val="354971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a:t>Det kan t.ex. röra sig om beslut som Försäkringskassan, Skatteverket eller kommunens socialtjänst har fattat.</a:t>
            </a:r>
          </a:p>
        </p:txBody>
      </p:sp>
      <p:sp>
        <p:nvSpPr>
          <p:cNvPr id="4" name="Platshållare för bildnummer 3"/>
          <p:cNvSpPr>
            <a:spLocks noGrp="1"/>
          </p:cNvSpPr>
          <p:nvPr>
            <p:ph type="sldNum" sz="quarter" idx="10"/>
          </p:nvPr>
        </p:nvSpPr>
        <p:spPr/>
        <p:txBody>
          <a:bodyPr/>
          <a:lstStyle/>
          <a:p>
            <a:fld id="{23BED545-7B88-492A-AD29-FA3AEE4B5A5E}" type="slidenum">
              <a:rPr lang="sv-SE" smtClean="0"/>
              <a:pPr/>
              <a:t>18</a:t>
            </a:fld>
            <a:endParaRPr lang="sv-SE"/>
          </a:p>
        </p:txBody>
      </p:sp>
    </p:spTree>
    <p:extLst>
      <p:ext uri="{BB962C8B-B14F-4D97-AF65-F5344CB8AC3E}">
        <p14:creationId xmlns:p14="http://schemas.microsoft.com/office/powerpoint/2010/main" xmlns="" val="1157871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19</a:t>
            </a:fld>
            <a:endParaRPr lang="sv-SE"/>
          </a:p>
        </p:txBody>
      </p:sp>
    </p:spTree>
    <p:extLst>
      <p:ext uri="{BB962C8B-B14F-4D97-AF65-F5344CB8AC3E}">
        <p14:creationId xmlns:p14="http://schemas.microsoft.com/office/powerpoint/2010/main" xmlns="" val="823430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20</a:t>
            </a:fld>
            <a:endParaRPr lang="sv-SE"/>
          </a:p>
        </p:txBody>
      </p:sp>
    </p:spTree>
    <p:extLst>
      <p:ext uri="{BB962C8B-B14F-4D97-AF65-F5344CB8AC3E}">
        <p14:creationId xmlns:p14="http://schemas.microsoft.com/office/powerpoint/2010/main" xmlns="" val="1160642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21</a:t>
            </a:fld>
            <a:endParaRPr lang="sv-SE"/>
          </a:p>
        </p:txBody>
      </p:sp>
    </p:spTree>
    <p:extLst>
      <p:ext uri="{BB962C8B-B14F-4D97-AF65-F5344CB8AC3E}">
        <p14:creationId xmlns:p14="http://schemas.microsoft.com/office/powerpoint/2010/main" xmlns="" val="1928722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5" name="Platshållare för bildnummer 4"/>
          <p:cNvSpPr>
            <a:spLocks noGrp="1"/>
          </p:cNvSpPr>
          <p:nvPr>
            <p:ph type="sldNum" sz="quarter" idx="11"/>
          </p:nvPr>
        </p:nvSpPr>
        <p:spPr/>
        <p:txBody>
          <a:bodyPr/>
          <a:lstStyle/>
          <a:p>
            <a:fld id="{23BED545-7B88-492A-AD29-FA3AEE4B5A5E}" type="slidenum">
              <a:rPr lang="sv-SE" smtClean="0"/>
              <a:pPr/>
              <a:t>22</a:t>
            </a:fld>
            <a:endParaRPr lang="sv-SE"/>
          </a:p>
        </p:txBody>
      </p:sp>
    </p:spTree>
    <p:extLst>
      <p:ext uri="{BB962C8B-B14F-4D97-AF65-F5344CB8AC3E}">
        <p14:creationId xmlns:p14="http://schemas.microsoft.com/office/powerpoint/2010/main" xmlns="" val="366252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2</a:t>
            </a:fld>
            <a:endParaRPr lang="sv-SE"/>
          </a:p>
        </p:txBody>
      </p:sp>
    </p:spTree>
    <p:extLst>
      <p:ext uri="{BB962C8B-B14F-4D97-AF65-F5344CB8AC3E}">
        <p14:creationId xmlns:p14="http://schemas.microsoft.com/office/powerpoint/2010/main" xmlns="" val="787746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allmän handling är en handling som förvaras hos en myndighet och enligt särskilda regler anses inkommen dit eller upprättad där.</a:t>
            </a:r>
          </a:p>
        </p:txBody>
      </p:sp>
      <p:sp>
        <p:nvSpPr>
          <p:cNvPr id="4" name="Platshållare för bildnummer 3"/>
          <p:cNvSpPr>
            <a:spLocks noGrp="1"/>
          </p:cNvSpPr>
          <p:nvPr>
            <p:ph type="sldNum" sz="quarter" idx="10"/>
          </p:nvPr>
        </p:nvSpPr>
        <p:spPr/>
        <p:txBody>
          <a:bodyPr/>
          <a:lstStyle/>
          <a:p>
            <a:fld id="{A2376C0C-04FD-470E-BEA6-494204657726}" type="slidenum">
              <a:rPr lang="sv-SE" smtClean="0"/>
              <a:pPr/>
              <a:t>23</a:t>
            </a:fld>
            <a:endParaRPr lang="sv-SE"/>
          </a:p>
        </p:txBody>
      </p:sp>
    </p:spTree>
    <p:extLst>
      <p:ext uri="{BB962C8B-B14F-4D97-AF65-F5344CB8AC3E}">
        <p14:creationId xmlns:p14="http://schemas.microsoft.com/office/powerpoint/2010/main" xmlns="" val="2910819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24</a:t>
            </a:fld>
            <a:endParaRPr lang="sv-SE"/>
          </a:p>
        </p:txBody>
      </p:sp>
    </p:spTree>
    <p:extLst>
      <p:ext uri="{BB962C8B-B14F-4D97-AF65-F5344CB8AC3E}">
        <p14:creationId xmlns:p14="http://schemas.microsoft.com/office/powerpoint/2010/main" xmlns="" val="2206586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Bef>
                <a:spcPts val="1000"/>
              </a:spcBef>
              <a:buFontTx/>
              <a:buNone/>
            </a:pPr>
            <a:r>
              <a:rPr lang="sv-SE" sz="1200" b="0" u="none" dirty="0">
                <a:latin typeface="Trebuchet MS" pitchFamily="34" charset="0"/>
              </a:rPr>
              <a:t>Uppgifter som kan omfattas av tystnadsplikt.</a:t>
            </a:r>
          </a:p>
          <a:p>
            <a:pPr marL="266700" indent="-266700">
              <a:spcBef>
                <a:spcPts val="1000"/>
              </a:spcBef>
              <a:buFontTx/>
              <a:buChar char="•"/>
            </a:pPr>
            <a:r>
              <a:rPr lang="sv-SE" sz="1200" b="0" u="none" dirty="0">
                <a:latin typeface="Trebuchet MS" pitchFamily="34" charset="0"/>
              </a:rPr>
              <a:t>Uppgifter från annan domstol eller myndighet om uppgiften redan är sekretessbelagd, till exempel självdeklarationer.</a:t>
            </a:r>
          </a:p>
          <a:p>
            <a:pPr marL="266700" indent="-266700">
              <a:spcBef>
                <a:spcPts val="1000"/>
              </a:spcBef>
              <a:buFontTx/>
              <a:buChar char="•"/>
            </a:pPr>
            <a:r>
              <a:rPr lang="sv-SE" sz="1200" b="0" u="none" dirty="0">
                <a:latin typeface="Trebuchet MS" pitchFamily="34" charset="0"/>
              </a:rPr>
              <a:t>Uppgift om enskilds hälsotillstånd eller personliga förhållanden </a:t>
            </a:r>
            <a:br>
              <a:rPr lang="sv-SE" sz="1200" b="0" u="none" dirty="0">
                <a:latin typeface="Trebuchet MS" pitchFamily="34" charset="0"/>
              </a:rPr>
            </a:br>
            <a:r>
              <a:rPr lang="sv-SE" sz="1200" b="0" u="none" dirty="0">
                <a:latin typeface="Trebuchet MS" pitchFamily="34" charset="0"/>
              </a:rPr>
              <a:t>i exempelvis LVU- och LVM-mål.</a:t>
            </a:r>
          </a:p>
          <a:p>
            <a:pPr marL="266700" indent="-266700">
              <a:spcBef>
                <a:spcPts val="1000"/>
              </a:spcBef>
              <a:buFontTx/>
              <a:buChar char="•"/>
            </a:pPr>
            <a:r>
              <a:rPr lang="sv-SE" sz="1200" b="0" u="none" dirty="0">
                <a:latin typeface="Trebuchet MS" pitchFamily="34" charset="0"/>
              </a:rPr>
              <a:t>Uppgift om enskilds personliga och ekonomiska förhållanden.</a:t>
            </a:r>
          </a:p>
          <a:p>
            <a:endParaRPr lang="sv-SE" dirty="0"/>
          </a:p>
        </p:txBody>
      </p:sp>
      <p:sp>
        <p:nvSpPr>
          <p:cNvPr id="4" name="Platshållare för bildnummer 3"/>
          <p:cNvSpPr>
            <a:spLocks noGrp="1"/>
          </p:cNvSpPr>
          <p:nvPr>
            <p:ph type="sldNum" sz="quarter" idx="10"/>
          </p:nvPr>
        </p:nvSpPr>
        <p:spPr/>
        <p:txBody>
          <a:bodyPr/>
          <a:lstStyle/>
          <a:p>
            <a:fld id="{23BED545-7B88-492A-AD29-FA3AEE4B5A5E}" type="slidenum">
              <a:rPr lang="sv-SE" smtClean="0"/>
              <a:pPr/>
              <a:t>25</a:t>
            </a:fld>
            <a:endParaRPr lang="sv-SE"/>
          </a:p>
        </p:txBody>
      </p:sp>
    </p:spTree>
    <p:extLst>
      <p:ext uri="{BB962C8B-B14F-4D97-AF65-F5344CB8AC3E}">
        <p14:creationId xmlns:p14="http://schemas.microsoft.com/office/powerpoint/2010/main" xmlns="" val="1911802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344">
              <a:defRPr/>
            </a:pPr>
            <a:r>
              <a:rPr lang="sv-SE" dirty="0"/>
              <a:t>Tala inte om bedömningar i målet när andra som inte deltar i avgörandet hör: Inte ens i nämndemannarummet eller andra domstolslokaler.</a:t>
            </a:r>
          </a:p>
          <a:p>
            <a:endParaRPr lang="sv-SE" dirty="0"/>
          </a:p>
          <a:p>
            <a:pPr defTabSz="914344">
              <a:defRPr/>
            </a:pPr>
            <a:r>
              <a:rPr lang="sv-SE" dirty="0"/>
              <a:t>Prata inte om målet inne i rättssalen i pauser:</a:t>
            </a:r>
            <a:r>
              <a:rPr lang="sv-SE" baseline="0" dirty="0"/>
              <a:t> F</a:t>
            </a:r>
            <a:r>
              <a:rPr lang="sv-SE" dirty="0"/>
              <a:t>örsök till inspelning med mobil eller annan inspelningsutrustning kan förekomma.</a:t>
            </a:r>
          </a:p>
          <a:p>
            <a:pPr defTabSz="914344">
              <a:defRPr/>
            </a:pPr>
            <a:endParaRPr lang="sv-SE" dirty="0"/>
          </a:p>
          <a:p>
            <a:pPr defTabSz="914344">
              <a:defRPr/>
            </a:pPr>
            <a:r>
              <a:rPr lang="sv-SE" dirty="0"/>
              <a:t>Om du väljer att svara på t.ex. frågor från media: Tänk på tystnadsplikten.</a:t>
            </a:r>
          </a:p>
        </p:txBody>
      </p:sp>
      <p:sp>
        <p:nvSpPr>
          <p:cNvPr id="4" name="Platshållare för bildnummer 3"/>
          <p:cNvSpPr>
            <a:spLocks noGrp="1"/>
          </p:cNvSpPr>
          <p:nvPr>
            <p:ph type="sldNum" sz="quarter" idx="10"/>
          </p:nvPr>
        </p:nvSpPr>
        <p:spPr/>
        <p:txBody>
          <a:bodyPr/>
          <a:lstStyle/>
          <a:p>
            <a:fld id="{23BED545-7B88-492A-AD29-FA3AEE4B5A5E}" type="slidenum">
              <a:rPr lang="sv-SE" smtClean="0"/>
              <a:pPr/>
              <a:t>26</a:t>
            </a:fld>
            <a:endParaRPr lang="sv-SE"/>
          </a:p>
        </p:txBody>
      </p:sp>
    </p:spTree>
    <p:extLst>
      <p:ext uri="{BB962C8B-B14F-4D97-AF65-F5344CB8AC3E}">
        <p14:creationId xmlns:p14="http://schemas.microsoft.com/office/powerpoint/2010/main" xmlns="" val="2999948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pPr>
            <a:r>
              <a:rPr lang="sv-SE" dirty="0">
                <a:solidFill>
                  <a:srgbClr val="CC6666"/>
                </a:solidFill>
              </a:rPr>
              <a:t>Meddelarfrihet</a:t>
            </a:r>
            <a:endParaRPr lang="sv-SE" dirty="0"/>
          </a:p>
          <a:p>
            <a:pPr marL="267770" indent="-267770">
              <a:lnSpc>
                <a:spcPct val="90000"/>
              </a:lnSpc>
              <a:spcBef>
                <a:spcPts val="695"/>
              </a:spcBef>
            </a:pPr>
            <a:r>
              <a:rPr lang="sv-SE" dirty="0"/>
              <a:t>- Innebär rätt att trots handlingssekretess och tystnadsplikt lämna uppgift till massmedia</a:t>
            </a:r>
          </a:p>
          <a:p>
            <a:pPr marL="267770" indent="-267770">
              <a:lnSpc>
                <a:spcPct val="90000"/>
              </a:lnSpc>
              <a:spcBef>
                <a:spcPts val="695"/>
              </a:spcBef>
            </a:pPr>
            <a:r>
              <a:rPr lang="sv-SE" dirty="0"/>
              <a:t>- Är begränsad i domstol</a:t>
            </a:r>
          </a:p>
          <a:p>
            <a:pPr marL="267770" indent="-267770">
              <a:lnSpc>
                <a:spcPct val="90000"/>
              </a:lnSpc>
              <a:spcBef>
                <a:spcPts val="695"/>
              </a:spcBef>
            </a:pPr>
            <a:r>
              <a:rPr lang="sv-SE" dirty="0"/>
              <a:t>- Innebär inte skyldighet att lämna uppgift</a:t>
            </a:r>
          </a:p>
          <a:p>
            <a:endParaRPr lang="sv-SE" dirty="0"/>
          </a:p>
        </p:txBody>
      </p:sp>
      <p:sp>
        <p:nvSpPr>
          <p:cNvPr id="4" name="Platshållare för bildnummer 3"/>
          <p:cNvSpPr>
            <a:spLocks noGrp="1"/>
          </p:cNvSpPr>
          <p:nvPr>
            <p:ph type="sldNum" sz="quarter" idx="10"/>
          </p:nvPr>
        </p:nvSpPr>
        <p:spPr/>
        <p:txBody>
          <a:bodyPr/>
          <a:lstStyle/>
          <a:p>
            <a:fld id="{A2376C0C-04FD-470E-BEA6-494204657726}" type="slidenum">
              <a:rPr lang="sv-SE" smtClean="0"/>
              <a:pPr/>
              <a:t>27</a:t>
            </a:fld>
            <a:endParaRPr lang="sv-SE"/>
          </a:p>
        </p:txBody>
      </p:sp>
    </p:spTree>
    <p:extLst>
      <p:ext uri="{BB962C8B-B14F-4D97-AF65-F5344CB8AC3E}">
        <p14:creationId xmlns:p14="http://schemas.microsoft.com/office/powerpoint/2010/main" xmlns="" val="4066229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28</a:t>
            </a:fld>
            <a:endParaRPr lang="sv-SE"/>
          </a:p>
        </p:txBody>
      </p:sp>
    </p:spTree>
    <p:extLst>
      <p:ext uri="{BB962C8B-B14F-4D97-AF65-F5344CB8AC3E}">
        <p14:creationId xmlns:p14="http://schemas.microsoft.com/office/powerpoint/2010/main" xmlns="" val="483827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29</a:t>
            </a:fld>
            <a:endParaRPr lang="sv-SE"/>
          </a:p>
        </p:txBody>
      </p:sp>
    </p:spTree>
    <p:extLst>
      <p:ext uri="{BB962C8B-B14F-4D97-AF65-F5344CB8AC3E}">
        <p14:creationId xmlns:p14="http://schemas.microsoft.com/office/powerpoint/2010/main" xmlns="" val="1140784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30</a:t>
            </a:fld>
            <a:endParaRPr lang="sv-SE"/>
          </a:p>
        </p:txBody>
      </p:sp>
    </p:spTree>
    <p:extLst>
      <p:ext uri="{BB962C8B-B14F-4D97-AF65-F5344CB8AC3E}">
        <p14:creationId xmlns:p14="http://schemas.microsoft.com/office/powerpoint/2010/main" xmlns="" val="857362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31</a:t>
            </a:fld>
            <a:endParaRPr lang="sv-SE"/>
          </a:p>
        </p:txBody>
      </p:sp>
    </p:spTree>
    <p:extLst>
      <p:ext uri="{BB962C8B-B14F-4D97-AF65-F5344CB8AC3E}">
        <p14:creationId xmlns:p14="http://schemas.microsoft.com/office/powerpoint/2010/main" xmlns="" val="2858256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32</a:t>
            </a:fld>
            <a:endParaRPr lang="sv-SE"/>
          </a:p>
        </p:txBody>
      </p:sp>
    </p:spTree>
    <p:extLst>
      <p:ext uri="{BB962C8B-B14F-4D97-AF65-F5344CB8AC3E}">
        <p14:creationId xmlns:p14="http://schemas.microsoft.com/office/powerpoint/2010/main" xmlns="" val="198309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3</a:t>
            </a:fld>
            <a:endParaRPr lang="sv-SE"/>
          </a:p>
        </p:txBody>
      </p:sp>
    </p:spTree>
    <p:extLst>
      <p:ext uri="{BB962C8B-B14F-4D97-AF65-F5344CB8AC3E}">
        <p14:creationId xmlns:p14="http://schemas.microsoft.com/office/powerpoint/2010/main" xmlns="" val="3388639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33</a:t>
            </a:fld>
            <a:endParaRPr lang="sv-SE"/>
          </a:p>
        </p:txBody>
      </p:sp>
    </p:spTree>
    <p:extLst>
      <p:ext uri="{BB962C8B-B14F-4D97-AF65-F5344CB8AC3E}">
        <p14:creationId xmlns:p14="http://schemas.microsoft.com/office/powerpoint/2010/main" xmlns="" val="362520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34</a:t>
            </a:fld>
            <a:endParaRPr lang="sv-SE"/>
          </a:p>
        </p:txBody>
      </p:sp>
    </p:spTree>
    <p:extLst>
      <p:ext uri="{BB962C8B-B14F-4D97-AF65-F5344CB8AC3E}">
        <p14:creationId xmlns:p14="http://schemas.microsoft.com/office/powerpoint/2010/main" xmlns="" val="2506625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35</a:t>
            </a:fld>
            <a:endParaRPr lang="sv-SE"/>
          </a:p>
        </p:txBody>
      </p:sp>
    </p:spTree>
    <p:extLst>
      <p:ext uri="{BB962C8B-B14F-4D97-AF65-F5344CB8AC3E}">
        <p14:creationId xmlns:p14="http://schemas.microsoft.com/office/powerpoint/2010/main" xmlns="" val="2024506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36</a:t>
            </a:fld>
            <a:endParaRPr lang="sv-SE"/>
          </a:p>
        </p:txBody>
      </p:sp>
    </p:spTree>
    <p:extLst>
      <p:ext uri="{BB962C8B-B14F-4D97-AF65-F5344CB8AC3E}">
        <p14:creationId xmlns:p14="http://schemas.microsoft.com/office/powerpoint/2010/main" xmlns="" val="3236008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37</a:t>
            </a:fld>
            <a:endParaRPr lang="sv-SE"/>
          </a:p>
        </p:txBody>
      </p:sp>
    </p:spTree>
    <p:extLst>
      <p:ext uri="{BB962C8B-B14F-4D97-AF65-F5344CB8AC3E}">
        <p14:creationId xmlns:p14="http://schemas.microsoft.com/office/powerpoint/2010/main" xmlns="" val="3226409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38</a:t>
            </a:fld>
            <a:endParaRPr lang="sv-SE"/>
          </a:p>
        </p:txBody>
      </p:sp>
    </p:spTree>
    <p:extLst>
      <p:ext uri="{BB962C8B-B14F-4D97-AF65-F5344CB8AC3E}">
        <p14:creationId xmlns:p14="http://schemas.microsoft.com/office/powerpoint/2010/main" xmlns="" val="1863407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39</a:t>
            </a:fld>
            <a:endParaRPr lang="sv-SE"/>
          </a:p>
        </p:txBody>
      </p:sp>
    </p:spTree>
    <p:extLst>
      <p:ext uri="{BB962C8B-B14F-4D97-AF65-F5344CB8AC3E}">
        <p14:creationId xmlns:p14="http://schemas.microsoft.com/office/powerpoint/2010/main" xmlns="" val="3347862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40</a:t>
            </a:fld>
            <a:endParaRPr lang="sv-SE"/>
          </a:p>
        </p:txBody>
      </p:sp>
    </p:spTree>
    <p:extLst>
      <p:ext uri="{BB962C8B-B14F-4D97-AF65-F5344CB8AC3E}">
        <p14:creationId xmlns:p14="http://schemas.microsoft.com/office/powerpoint/2010/main" xmlns="" val="2870574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41</a:t>
            </a:fld>
            <a:endParaRPr lang="sv-SE"/>
          </a:p>
        </p:txBody>
      </p:sp>
    </p:spTree>
    <p:extLst>
      <p:ext uri="{BB962C8B-B14F-4D97-AF65-F5344CB8AC3E}">
        <p14:creationId xmlns:p14="http://schemas.microsoft.com/office/powerpoint/2010/main" xmlns="" val="1804914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42</a:t>
            </a:fld>
            <a:endParaRPr lang="sv-SE"/>
          </a:p>
        </p:txBody>
      </p:sp>
    </p:spTree>
    <p:extLst>
      <p:ext uri="{BB962C8B-B14F-4D97-AF65-F5344CB8AC3E}">
        <p14:creationId xmlns:p14="http://schemas.microsoft.com/office/powerpoint/2010/main" xmlns="" val="16966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6</a:t>
            </a:fld>
            <a:endParaRPr lang="sv-SE"/>
          </a:p>
        </p:txBody>
      </p:sp>
    </p:spTree>
    <p:extLst>
      <p:ext uri="{BB962C8B-B14F-4D97-AF65-F5344CB8AC3E}">
        <p14:creationId xmlns:p14="http://schemas.microsoft.com/office/powerpoint/2010/main" xmlns="" val="3178475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43</a:t>
            </a:fld>
            <a:endParaRPr lang="sv-SE"/>
          </a:p>
        </p:txBody>
      </p:sp>
    </p:spTree>
    <p:extLst>
      <p:ext uri="{BB962C8B-B14F-4D97-AF65-F5344CB8AC3E}">
        <p14:creationId xmlns:p14="http://schemas.microsoft.com/office/powerpoint/2010/main" xmlns="" val="3574093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44</a:t>
            </a:fld>
            <a:endParaRPr lang="sv-SE"/>
          </a:p>
        </p:txBody>
      </p:sp>
    </p:spTree>
    <p:extLst>
      <p:ext uri="{BB962C8B-B14F-4D97-AF65-F5344CB8AC3E}">
        <p14:creationId xmlns:p14="http://schemas.microsoft.com/office/powerpoint/2010/main" xmlns="" val="2655507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45</a:t>
            </a:fld>
            <a:endParaRPr lang="sv-SE"/>
          </a:p>
        </p:txBody>
      </p:sp>
    </p:spTree>
    <p:extLst>
      <p:ext uri="{BB962C8B-B14F-4D97-AF65-F5344CB8AC3E}">
        <p14:creationId xmlns:p14="http://schemas.microsoft.com/office/powerpoint/2010/main" xmlns="" val="3530512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46</a:t>
            </a:fld>
            <a:endParaRPr lang="sv-SE"/>
          </a:p>
        </p:txBody>
      </p:sp>
    </p:spTree>
    <p:extLst>
      <p:ext uri="{BB962C8B-B14F-4D97-AF65-F5344CB8AC3E}">
        <p14:creationId xmlns:p14="http://schemas.microsoft.com/office/powerpoint/2010/main" xmlns="" val="3545445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 rubrik</a:t>
            </a:r>
            <a:r>
              <a:rPr lang="sv-SE" baseline="0" dirty="0"/>
              <a:t> 2 punkten tre kan också nämnas motsvarande övergång inom rättspsykiatrisk vård.</a:t>
            </a:r>
            <a:endParaRPr lang="sv-SE" dirty="0"/>
          </a:p>
        </p:txBody>
      </p:sp>
      <p:sp>
        <p:nvSpPr>
          <p:cNvPr id="4" name="Platshållare för bildnummer 3"/>
          <p:cNvSpPr>
            <a:spLocks noGrp="1"/>
          </p:cNvSpPr>
          <p:nvPr>
            <p:ph type="sldNum" sz="quarter" idx="10"/>
          </p:nvPr>
        </p:nvSpPr>
        <p:spPr/>
        <p:txBody>
          <a:bodyPr/>
          <a:lstStyle/>
          <a:p>
            <a:fld id="{23BED545-7B88-492A-AD29-FA3AEE4B5A5E}" type="slidenum">
              <a:rPr lang="sv-SE" smtClean="0"/>
              <a:pPr/>
              <a:t>47</a:t>
            </a:fld>
            <a:endParaRPr lang="sv-SE"/>
          </a:p>
        </p:txBody>
      </p:sp>
    </p:spTree>
    <p:extLst>
      <p:ext uri="{BB962C8B-B14F-4D97-AF65-F5344CB8AC3E}">
        <p14:creationId xmlns:p14="http://schemas.microsoft.com/office/powerpoint/2010/main" xmlns="" val="3081432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48</a:t>
            </a:fld>
            <a:endParaRPr lang="sv-SE"/>
          </a:p>
        </p:txBody>
      </p:sp>
    </p:spTree>
    <p:extLst>
      <p:ext uri="{BB962C8B-B14F-4D97-AF65-F5344CB8AC3E}">
        <p14:creationId xmlns:p14="http://schemas.microsoft.com/office/powerpoint/2010/main" xmlns="" val="1689414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buFontTx/>
              <a:buNone/>
            </a:pPr>
            <a:r>
              <a:rPr lang="sv-SE" sz="1400" b="1" dirty="0">
                <a:solidFill>
                  <a:srgbClr val="CC6666"/>
                </a:solidFill>
              </a:rPr>
              <a:t>Socialnämnden utreder och ansöker:</a:t>
            </a:r>
            <a:r>
              <a:rPr lang="sv-SE" sz="1400" b="1" baseline="0" dirty="0">
                <a:solidFill>
                  <a:srgbClr val="CC6666"/>
                </a:solidFill>
              </a:rPr>
              <a:t> </a:t>
            </a:r>
            <a:r>
              <a:rPr lang="sv-SE" sz="1200" dirty="0"/>
              <a:t>Till grund för ansökan ligger en redogörelse från socialnämnden samt läkarundersökning.</a:t>
            </a:r>
            <a:endParaRPr lang="sv-SE" sz="1100" dirty="0"/>
          </a:p>
          <a:p>
            <a:endParaRPr lang="sv-SE" dirty="0"/>
          </a:p>
        </p:txBody>
      </p:sp>
      <p:sp>
        <p:nvSpPr>
          <p:cNvPr id="4" name="Platshållare för bildnummer 3"/>
          <p:cNvSpPr>
            <a:spLocks noGrp="1"/>
          </p:cNvSpPr>
          <p:nvPr>
            <p:ph type="sldNum" sz="quarter" idx="10"/>
          </p:nvPr>
        </p:nvSpPr>
        <p:spPr/>
        <p:txBody>
          <a:bodyPr/>
          <a:lstStyle/>
          <a:p>
            <a:fld id="{23BED545-7B88-492A-AD29-FA3AEE4B5A5E}" type="slidenum">
              <a:rPr lang="sv-SE" smtClean="0"/>
              <a:pPr/>
              <a:t>49</a:t>
            </a:fld>
            <a:endParaRPr lang="sv-SE"/>
          </a:p>
        </p:txBody>
      </p:sp>
    </p:spTree>
    <p:extLst>
      <p:ext uri="{BB962C8B-B14F-4D97-AF65-F5344CB8AC3E}">
        <p14:creationId xmlns:p14="http://schemas.microsoft.com/office/powerpoint/2010/main" xmlns="" val="26021932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solidFill>
                  <a:schemeClr val="tx1"/>
                </a:solidFill>
              </a:rPr>
              <a:t>LVU-vård ska beredas den som är under 18 år</a:t>
            </a:r>
          </a:p>
          <a:p>
            <a:r>
              <a:rPr lang="sv-SE" sz="1200" dirty="0">
                <a:solidFill>
                  <a:schemeClr val="tx1"/>
                </a:solidFill>
              </a:rPr>
              <a:t>om det p.g.a. misshandel, otillbörligt utnyttjande, brister i omsorgen eller något annat förhållande i hemmet finns en påtaglig risk för att den unges hälsa eller utveckling skadas (miljöfallen) samt behövlig vård inte kan komma till stånd på frivillig väg.</a:t>
            </a:r>
          </a:p>
          <a:p>
            <a:endParaRPr lang="sv-SE" sz="1200" dirty="0">
              <a:solidFill>
                <a:schemeClr val="tx1"/>
              </a:solidFill>
            </a:endParaRPr>
          </a:p>
          <a:p>
            <a:r>
              <a:rPr lang="sv-SE" sz="1200" b="1" dirty="0">
                <a:solidFill>
                  <a:schemeClr val="tx1"/>
                </a:solidFill>
              </a:rPr>
              <a:t>Ska beredas den som är under 20 år</a:t>
            </a:r>
          </a:p>
          <a:p>
            <a:r>
              <a:rPr lang="sv-SE" sz="1200" dirty="0">
                <a:solidFill>
                  <a:schemeClr val="tx1"/>
                </a:solidFill>
              </a:rPr>
              <a:t>om den unge utsätter sin hälsa eller utveckling för en påtaglig risk att skadas genom missbruk av beroendeframkallande medel, brottslig verksamhet eller något annat socialt nedbrytande beteende (beteendefallen) samt behövlig vård inte kan komma till stånd på frivillig väg.</a:t>
            </a:r>
          </a:p>
          <a:p>
            <a:endParaRPr lang="sv-SE" sz="1200" dirty="0">
              <a:solidFill>
                <a:schemeClr val="tx1"/>
              </a:solidFill>
            </a:endParaRPr>
          </a:p>
          <a:p>
            <a:pPr marL="266700" indent="-266700"/>
            <a:r>
              <a:rPr lang="sv-SE" sz="1200" b="1" u="none" dirty="0">
                <a:solidFill>
                  <a:schemeClr val="tx1"/>
                </a:solidFill>
                <a:latin typeface="Trebuchet MS" pitchFamily="34" charset="0"/>
              </a:rPr>
              <a:t>Socialnämnden utreder och ansöker </a:t>
            </a:r>
          </a:p>
          <a:p>
            <a:pPr marL="266700" indent="-266700"/>
            <a:r>
              <a:rPr lang="sv-SE" sz="1200" b="0" u="none" dirty="0">
                <a:solidFill>
                  <a:schemeClr val="tx1"/>
                </a:solidFill>
                <a:latin typeface="Trebuchet MS" pitchFamily="34" charset="0"/>
              </a:rPr>
              <a:t>Ansökan ska innehålla:</a:t>
            </a:r>
          </a:p>
          <a:p>
            <a:pPr marL="266700" indent="-266700">
              <a:buFontTx/>
              <a:buChar char="•"/>
            </a:pPr>
            <a:r>
              <a:rPr lang="sv-SE" sz="1200" b="0" u="none" dirty="0">
                <a:solidFill>
                  <a:schemeClr val="tx1"/>
                </a:solidFill>
                <a:latin typeface="Trebuchet MS" pitchFamily="34" charset="0"/>
              </a:rPr>
              <a:t>en redogörelse för den unges förhållanden</a:t>
            </a:r>
          </a:p>
          <a:p>
            <a:pPr marL="266700" indent="-266700">
              <a:buFontTx/>
              <a:buChar char="•"/>
            </a:pPr>
            <a:r>
              <a:rPr lang="sv-SE" sz="1200" b="0" u="none" dirty="0">
                <a:solidFill>
                  <a:schemeClr val="tx1"/>
                </a:solidFill>
                <a:latin typeface="Trebuchet MS" pitchFamily="34" charset="0"/>
              </a:rPr>
              <a:t>de omständigheter som utgör grunden för ansökan</a:t>
            </a:r>
          </a:p>
          <a:p>
            <a:pPr marL="266700" indent="-266700">
              <a:buFontTx/>
              <a:buChar char="•"/>
            </a:pPr>
            <a:r>
              <a:rPr lang="sv-SE" sz="1200" b="0" u="none" dirty="0">
                <a:solidFill>
                  <a:schemeClr val="tx1"/>
                </a:solidFill>
                <a:latin typeface="Trebuchet MS" pitchFamily="34" charset="0"/>
              </a:rPr>
              <a:t>tidigare vidtagna åtgärder</a:t>
            </a:r>
          </a:p>
          <a:p>
            <a:pPr marL="266700" indent="-266700">
              <a:buFontTx/>
              <a:buChar char="•"/>
            </a:pPr>
            <a:r>
              <a:rPr lang="sv-SE" sz="1200" b="0" u="none" dirty="0">
                <a:solidFill>
                  <a:schemeClr val="tx1"/>
                </a:solidFill>
                <a:latin typeface="Trebuchet MS" pitchFamily="34" charset="0"/>
              </a:rPr>
              <a:t>vårdplan</a:t>
            </a:r>
          </a:p>
        </p:txBody>
      </p:sp>
      <p:sp>
        <p:nvSpPr>
          <p:cNvPr id="4" name="Platshållare för bildnummer 3"/>
          <p:cNvSpPr>
            <a:spLocks noGrp="1"/>
          </p:cNvSpPr>
          <p:nvPr>
            <p:ph type="sldNum" sz="quarter" idx="10"/>
          </p:nvPr>
        </p:nvSpPr>
        <p:spPr/>
        <p:txBody>
          <a:bodyPr/>
          <a:lstStyle/>
          <a:p>
            <a:fld id="{23BED545-7B88-492A-AD29-FA3AEE4B5A5E}" type="slidenum">
              <a:rPr lang="sv-SE" smtClean="0"/>
              <a:pPr/>
              <a:t>50</a:t>
            </a:fld>
            <a:endParaRPr lang="sv-SE"/>
          </a:p>
        </p:txBody>
      </p:sp>
    </p:spTree>
    <p:extLst>
      <p:ext uri="{BB962C8B-B14F-4D97-AF65-F5344CB8AC3E}">
        <p14:creationId xmlns:p14="http://schemas.microsoft.com/office/powerpoint/2010/main" xmlns="" val="3984396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eaLnBrk="1" hangingPunct="1">
              <a:spcBef>
                <a:spcPts val="700"/>
              </a:spcBef>
              <a:buNone/>
            </a:pPr>
            <a:r>
              <a:rPr lang="sv-SE" sz="1200" b="1" dirty="0"/>
              <a:t>Övriga måltyper</a:t>
            </a:r>
          </a:p>
          <a:p>
            <a:pPr marL="0" indent="0" eaLnBrk="1" hangingPunct="1">
              <a:spcBef>
                <a:spcPts val="700"/>
              </a:spcBef>
              <a:buNone/>
            </a:pPr>
            <a:r>
              <a:rPr lang="sv-SE" sz="1200" dirty="0"/>
              <a:t>Drygt 200 måltyper avgörs utan nämnd t.ex. olika slag av skattemål, utlännings- och medborgarskapsmål, jakt, fiske, familjebidrag, m.m.</a:t>
            </a:r>
          </a:p>
          <a:p>
            <a:pPr marL="0" indent="0" eaLnBrk="1" hangingPunct="1">
              <a:spcBef>
                <a:spcPts val="700"/>
              </a:spcBef>
              <a:buNone/>
            </a:pPr>
            <a:r>
              <a:rPr lang="sv-SE" sz="1200" dirty="0"/>
              <a:t>För att kammarrätten ska ta upp ett överklagande krävs oftast prövningstillstånd. I skattemål och mål om vård av psykiskt sjuka, unga eller missbrukare krävs dock inte prövningstillstånd. Kammarrätten beslutar i frågor om prövningstillstånd utan deltagande av nämndemän.</a:t>
            </a:r>
          </a:p>
        </p:txBody>
      </p:sp>
      <p:sp>
        <p:nvSpPr>
          <p:cNvPr id="4" name="Platshållare för bildnummer 3"/>
          <p:cNvSpPr>
            <a:spLocks noGrp="1"/>
          </p:cNvSpPr>
          <p:nvPr>
            <p:ph type="sldNum" sz="quarter" idx="10"/>
          </p:nvPr>
        </p:nvSpPr>
        <p:spPr/>
        <p:txBody>
          <a:bodyPr/>
          <a:lstStyle/>
          <a:p>
            <a:fld id="{23BED545-7B88-492A-AD29-FA3AEE4B5A5E}" type="slidenum">
              <a:rPr lang="sv-SE" smtClean="0"/>
              <a:pPr/>
              <a:t>51</a:t>
            </a:fld>
            <a:endParaRPr lang="sv-SE"/>
          </a:p>
        </p:txBody>
      </p:sp>
    </p:spTree>
    <p:extLst>
      <p:ext uri="{BB962C8B-B14F-4D97-AF65-F5344CB8AC3E}">
        <p14:creationId xmlns:p14="http://schemas.microsoft.com/office/powerpoint/2010/main" xmlns="" val="369456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I vissa fall kan arvode för förberedelsearbete utgå (300 kr per dag).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Ersättning för faktisk inkomstförlust (gäller även nämndemän som är egenföretagare):</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Nämndemannen ska presentera ett underlag för hur beräkningen av den faktiska inkomstförlusten har gjorts, vilken domstolen sedan tar ställning till.</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Utbetalning av arvoden sker omkring den 25:e varje månad.</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23BED545-7B88-492A-AD29-FA3AEE4B5A5E}" type="slidenum">
              <a:rPr lang="sv-SE" smtClean="0"/>
              <a:pPr/>
              <a:t>52</a:t>
            </a:fld>
            <a:endParaRPr lang="sv-SE"/>
          </a:p>
        </p:txBody>
      </p:sp>
    </p:spTree>
    <p:extLst>
      <p:ext uri="{BB962C8B-B14F-4D97-AF65-F5344CB8AC3E}">
        <p14:creationId xmlns:p14="http://schemas.microsoft.com/office/powerpoint/2010/main" xmlns="" val="66875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7</a:t>
            </a:fld>
            <a:endParaRPr lang="sv-SE"/>
          </a:p>
        </p:txBody>
      </p:sp>
    </p:spTree>
    <p:extLst>
      <p:ext uri="{BB962C8B-B14F-4D97-AF65-F5344CB8AC3E}">
        <p14:creationId xmlns:p14="http://schemas.microsoft.com/office/powerpoint/2010/main" xmlns="" val="3306350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Eget ansvar: Släpp bara in personer du vet har rätt att komma in bakom skalskyddet, bli inte arg om någon nekar dig komma in om de inte känner igen dig.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23BED545-7B88-492A-AD29-FA3AEE4B5A5E}" type="slidenum">
              <a:rPr lang="sv-SE" smtClean="0"/>
              <a:pPr/>
              <a:t>53</a:t>
            </a:fld>
            <a:endParaRPr lang="sv-SE"/>
          </a:p>
        </p:txBody>
      </p:sp>
    </p:spTree>
    <p:extLst>
      <p:ext uri="{BB962C8B-B14F-4D97-AF65-F5344CB8AC3E}">
        <p14:creationId xmlns:p14="http://schemas.microsoft.com/office/powerpoint/2010/main" xmlns="" val="3080377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54</a:t>
            </a:fld>
            <a:endParaRPr lang="sv-SE"/>
          </a:p>
        </p:txBody>
      </p:sp>
    </p:spTree>
    <p:extLst>
      <p:ext uri="{BB962C8B-B14F-4D97-AF65-F5344CB8AC3E}">
        <p14:creationId xmlns:p14="http://schemas.microsoft.com/office/powerpoint/2010/main" xmlns="" val="452961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Olagliga handlingar som är vanliga</a:t>
            </a:r>
            <a:r>
              <a:rPr lang="sv-SE" baseline="0" dirty="0"/>
              <a:t> över Internet är förtal och förolämpning. Sådana handlingar leder </a:t>
            </a:r>
            <a:r>
              <a:rPr lang="sv-SE" baseline="0" dirty="0" err="1"/>
              <a:t>emellerid</a:t>
            </a:r>
            <a:r>
              <a:rPr lang="sv-SE" baseline="0" dirty="0"/>
              <a:t> inte så ofta till åtal.</a:t>
            </a:r>
          </a:p>
          <a:p>
            <a:r>
              <a:rPr lang="sv-SE" baseline="0" dirty="0"/>
              <a:t> </a:t>
            </a:r>
            <a:endParaRPr lang="sv-SE" dirty="0"/>
          </a:p>
        </p:txBody>
      </p:sp>
      <p:sp>
        <p:nvSpPr>
          <p:cNvPr id="4" name="Platshållare för bildnummer 3"/>
          <p:cNvSpPr>
            <a:spLocks noGrp="1"/>
          </p:cNvSpPr>
          <p:nvPr>
            <p:ph type="sldNum" sz="quarter" idx="10"/>
          </p:nvPr>
        </p:nvSpPr>
        <p:spPr/>
        <p:txBody>
          <a:bodyPr/>
          <a:lstStyle/>
          <a:p>
            <a:fld id="{23BED545-7B88-492A-AD29-FA3AEE4B5A5E}" type="slidenum">
              <a:rPr lang="sv-SE" smtClean="0"/>
              <a:pPr/>
              <a:t>55</a:t>
            </a:fld>
            <a:endParaRPr lang="sv-SE"/>
          </a:p>
        </p:txBody>
      </p:sp>
    </p:spTree>
    <p:extLst>
      <p:ext uri="{BB962C8B-B14F-4D97-AF65-F5344CB8AC3E}">
        <p14:creationId xmlns:p14="http://schemas.microsoft.com/office/powerpoint/2010/main" xmlns="" val="3166296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Användning av säkerhetsfunktioner begränsar andras möjligheter att missbruka den information som du lägger ut.</a:t>
            </a:r>
          </a:p>
        </p:txBody>
      </p:sp>
      <p:sp>
        <p:nvSpPr>
          <p:cNvPr id="4" name="Platshållare för bildnummer 3"/>
          <p:cNvSpPr>
            <a:spLocks noGrp="1"/>
          </p:cNvSpPr>
          <p:nvPr>
            <p:ph type="sldNum" sz="quarter" idx="10"/>
          </p:nvPr>
        </p:nvSpPr>
        <p:spPr/>
        <p:txBody>
          <a:bodyPr/>
          <a:lstStyle/>
          <a:p>
            <a:fld id="{23BED545-7B88-492A-AD29-FA3AEE4B5A5E}" type="slidenum">
              <a:rPr lang="sv-SE" smtClean="0"/>
              <a:pPr/>
              <a:t>56</a:t>
            </a:fld>
            <a:endParaRPr lang="sv-SE"/>
          </a:p>
        </p:txBody>
      </p:sp>
    </p:spTree>
    <p:extLst>
      <p:ext uri="{BB962C8B-B14F-4D97-AF65-F5344CB8AC3E}">
        <p14:creationId xmlns:p14="http://schemas.microsoft.com/office/powerpoint/2010/main" xmlns="" val="3306426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Förebyggande säkerhetsåtgärder </a:t>
            </a:r>
          </a:p>
          <a:p>
            <a:r>
              <a:rPr lang="sv-SE" sz="1200" dirty="0"/>
              <a:t>Bemötande:</a:t>
            </a:r>
            <a:r>
              <a:rPr lang="sv-SE" sz="1200" baseline="0" dirty="0"/>
              <a:t> </a:t>
            </a:r>
            <a:r>
              <a:rPr lang="sv-SE" sz="1200" dirty="0"/>
              <a:t>Med ett gott bemötande kan du bygga upp respekt, tillit och förtroende och på så sätt förebygga risker för otillåten påverkan. </a:t>
            </a:r>
          </a:p>
          <a:p>
            <a:r>
              <a:rPr lang="sv-SE" sz="1200" dirty="0"/>
              <a:t>Skydda din integritet:</a:t>
            </a:r>
            <a:r>
              <a:rPr lang="sv-SE" sz="1200" baseline="0" dirty="0"/>
              <a:t> </a:t>
            </a:r>
            <a:r>
              <a:rPr lang="sv-SE" sz="1200" dirty="0"/>
              <a:t>Du bör undvika att i större utsträckning lämna ut information om dina personliga förhållanden. Kontrollera vilken information som finns om dig i sociala medier. </a:t>
            </a:r>
          </a:p>
        </p:txBody>
      </p:sp>
      <p:sp>
        <p:nvSpPr>
          <p:cNvPr id="4" name="Platshållare för bildnummer 3"/>
          <p:cNvSpPr>
            <a:spLocks noGrp="1"/>
          </p:cNvSpPr>
          <p:nvPr>
            <p:ph type="sldNum" sz="quarter" idx="10"/>
          </p:nvPr>
        </p:nvSpPr>
        <p:spPr/>
        <p:txBody>
          <a:bodyPr/>
          <a:lstStyle/>
          <a:p>
            <a:fld id="{23BED545-7B88-492A-AD29-FA3AEE4B5A5E}" type="slidenum">
              <a:rPr lang="sv-SE" smtClean="0"/>
              <a:pPr/>
              <a:t>57</a:t>
            </a:fld>
            <a:endParaRPr lang="sv-SE"/>
          </a:p>
        </p:txBody>
      </p:sp>
    </p:spTree>
    <p:extLst>
      <p:ext uri="{BB962C8B-B14F-4D97-AF65-F5344CB8AC3E}">
        <p14:creationId xmlns:p14="http://schemas.microsoft.com/office/powerpoint/2010/main" xmlns="" val="28669775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58</a:t>
            </a:fld>
            <a:endParaRPr lang="sv-SE"/>
          </a:p>
        </p:txBody>
      </p:sp>
    </p:spTree>
    <p:extLst>
      <p:ext uri="{BB962C8B-B14F-4D97-AF65-F5344CB8AC3E}">
        <p14:creationId xmlns:p14="http://schemas.microsoft.com/office/powerpoint/2010/main" xmlns="" val="25514582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59</a:t>
            </a:fld>
            <a:endParaRPr lang="sv-SE"/>
          </a:p>
        </p:txBody>
      </p:sp>
    </p:spTree>
    <p:extLst>
      <p:ext uri="{BB962C8B-B14F-4D97-AF65-F5344CB8AC3E}">
        <p14:creationId xmlns:p14="http://schemas.microsoft.com/office/powerpoint/2010/main" xmlns="" val="191580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BED545-7B88-492A-AD29-FA3AEE4B5A5E}" type="slidenum">
              <a:rPr lang="sv-SE" smtClean="0"/>
              <a:pPr/>
              <a:t>8</a:t>
            </a:fld>
            <a:endParaRPr lang="sv-SE"/>
          </a:p>
        </p:txBody>
      </p:sp>
    </p:spTree>
    <p:extLst>
      <p:ext uri="{BB962C8B-B14F-4D97-AF65-F5344CB8AC3E}">
        <p14:creationId xmlns:p14="http://schemas.microsoft.com/office/powerpoint/2010/main" xmlns="" val="88015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rPr>
              <a:t>Om du t.ex. flyttar kan behörigheten ändras. Stäm av med domstolen vid osäkerhet.</a:t>
            </a:r>
          </a:p>
        </p:txBody>
      </p:sp>
      <p:sp>
        <p:nvSpPr>
          <p:cNvPr id="4" name="Platshållare för bildnummer 3"/>
          <p:cNvSpPr>
            <a:spLocks noGrp="1"/>
          </p:cNvSpPr>
          <p:nvPr>
            <p:ph type="sldNum" sz="quarter" idx="10"/>
          </p:nvPr>
        </p:nvSpPr>
        <p:spPr/>
        <p:txBody>
          <a:bodyPr/>
          <a:lstStyle/>
          <a:p>
            <a:fld id="{23BED545-7B88-492A-AD29-FA3AEE4B5A5E}" type="slidenum">
              <a:rPr lang="sv-SE" smtClean="0"/>
              <a:pPr/>
              <a:t>9</a:t>
            </a:fld>
            <a:endParaRPr lang="sv-SE"/>
          </a:p>
        </p:txBody>
      </p:sp>
    </p:spTree>
    <p:extLst>
      <p:ext uri="{BB962C8B-B14F-4D97-AF65-F5344CB8AC3E}">
        <p14:creationId xmlns:p14="http://schemas.microsoft.com/office/powerpoint/2010/main" xmlns="" val="190288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Nämndemannauppdraget är inte ett politiskt uppdrag:</a:t>
            </a:r>
            <a:br>
              <a:rPr lang="sv-SE" dirty="0"/>
            </a:br>
            <a:r>
              <a:rPr lang="sv-SE" dirty="0"/>
              <a:t>Nämndemannens uppgift är att tillsammans med juristdomaren tillämpa rättsreglerna i olika mål. I likhet med juristdomaren är nämndemannen alltså skyldig att i dömandet följa lag, rättspraxis och andra rättskällor, inget annat. Nämndemannen har,</a:t>
            </a:r>
            <a:r>
              <a:rPr lang="sv-SE" baseline="0" dirty="0"/>
              <a:t> som juristdomaren, tjänstefelsansvar!</a:t>
            </a:r>
            <a:endParaRPr lang="sv-SE" dirty="0"/>
          </a:p>
        </p:txBody>
      </p:sp>
      <p:sp>
        <p:nvSpPr>
          <p:cNvPr id="4" name="Platshållare för bildnummer 3"/>
          <p:cNvSpPr>
            <a:spLocks noGrp="1"/>
          </p:cNvSpPr>
          <p:nvPr>
            <p:ph type="sldNum" sz="quarter" idx="10"/>
          </p:nvPr>
        </p:nvSpPr>
        <p:spPr/>
        <p:txBody>
          <a:bodyPr/>
          <a:lstStyle/>
          <a:p>
            <a:fld id="{23BED545-7B88-492A-AD29-FA3AEE4B5A5E}" type="slidenum">
              <a:rPr lang="sv-SE" smtClean="0"/>
              <a:pPr/>
              <a:t>10</a:t>
            </a:fld>
            <a:endParaRPr lang="sv-SE"/>
          </a:p>
        </p:txBody>
      </p:sp>
    </p:spTree>
    <p:extLst>
      <p:ext uri="{BB962C8B-B14F-4D97-AF65-F5344CB8AC3E}">
        <p14:creationId xmlns:p14="http://schemas.microsoft.com/office/powerpoint/2010/main" xmlns="" val="114433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rPr>
              <a:t>Detta gäller även om man själv anser att förhållandet som kan innebära jäv inte påverkar den egna objektiviteten. Det är lika viktigt hur förhållandet kan uppfattas utifrån. Om man är jävig får man inte delta i målet.</a:t>
            </a:r>
          </a:p>
        </p:txBody>
      </p:sp>
      <p:sp>
        <p:nvSpPr>
          <p:cNvPr id="4" name="Platshållare för bildnummer 3"/>
          <p:cNvSpPr>
            <a:spLocks noGrp="1"/>
          </p:cNvSpPr>
          <p:nvPr>
            <p:ph type="sldNum" sz="quarter" idx="10"/>
          </p:nvPr>
        </p:nvSpPr>
        <p:spPr/>
        <p:txBody>
          <a:bodyPr/>
          <a:lstStyle/>
          <a:p>
            <a:fld id="{23BED545-7B88-492A-AD29-FA3AEE4B5A5E}" type="slidenum">
              <a:rPr lang="sv-SE" smtClean="0"/>
              <a:pPr/>
              <a:t>11</a:t>
            </a:fld>
            <a:endParaRPr lang="sv-SE"/>
          </a:p>
        </p:txBody>
      </p:sp>
    </p:spTree>
    <p:extLst>
      <p:ext uri="{BB962C8B-B14F-4D97-AF65-F5344CB8AC3E}">
        <p14:creationId xmlns:p14="http://schemas.microsoft.com/office/powerpoint/2010/main" xmlns="" val="4099878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128" name="Rectangle 8"/>
          <p:cNvSpPr>
            <a:spLocks noChangeArrowheads="1"/>
          </p:cNvSpPr>
          <p:nvPr/>
        </p:nvSpPr>
        <p:spPr bwMode="auto">
          <a:xfrm>
            <a:off x="0" y="0"/>
            <a:ext cx="168275" cy="6734175"/>
          </a:xfrm>
          <a:prstGeom prst="rect">
            <a:avLst/>
          </a:prstGeom>
          <a:solidFill>
            <a:srgbClr val="CC6666"/>
          </a:solidFill>
          <a:ln w="9525">
            <a:noFill/>
            <a:miter lim="800000"/>
            <a:headEnd/>
            <a:tailEnd/>
          </a:ln>
          <a:effectLst/>
        </p:spPr>
        <p:txBody>
          <a:bodyPr wrap="none" anchor="ctr"/>
          <a:lstStyle/>
          <a:p>
            <a:endParaRPr lang="sv-SE"/>
          </a:p>
        </p:txBody>
      </p:sp>
      <p:sp>
        <p:nvSpPr>
          <p:cNvPr id="5141" name="Rectangle 21"/>
          <p:cNvSpPr>
            <a:spLocks noChangeArrowheads="1"/>
          </p:cNvSpPr>
          <p:nvPr/>
        </p:nvSpPr>
        <p:spPr bwMode="auto">
          <a:xfrm>
            <a:off x="0" y="6681788"/>
            <a:ext cx="9144000" cy="176212"/>
          </a:xfrm>
          <a:prstGeom prst="rect">
            <a:avLst/>
          </a:prstGeom>
          <a:solidFill>
            <a:srgbClr val="000000"/>
          </a:solidFill>
          <a:ln w="9525">
            <a:noFill/>
            <a:miter lim="800000"/>
            <a:headEnd/>
            <a:tailEnd/>
          </a:ln>
          <a:effectLst/>
        </p:spPr>
        <p:txBody>
          <a:bodyPr wrap="none" anchor="ctr"/>
          <a:lstStyle/>
          <a:p>
            <a:endParaRPr lang="sv-SE"/>
          </a:p>
        </p:txBody>
      </p:sp>
      <p:sp>
        <p:nvSpPr>
          <p:cNvPr id="5140" name="Rectangle 20"/>
          <p:cNvSpPr>
            <a:spLocks noChangeArrowheads="1"/>
          </p:cNvSpPr>
          <p:nvPr/>
        </p:nvSpPr>
        <p:spPr bwMode="auto">
          <a:xfrm>
            <a:off x="14288" y="6694488"/>
            <a:ext cx="395287" cy="144462"/>
          </a:xfrm>
          <a:prstGeom prst="rect">
            <a:avLst/>
          </a:prstGeom>
          <a:noFill/>
          <a:ln w="9525">
            <a:noFill/>
            <a:miter lim="800000"/>
            <a:headEnd/>
            <a:tailEnd/>
          </a:ln>
          <a:effectLst/>
        </p:spPr>
        <p:txBody>
          <a:bodyPr lIns="36000" tIns="0" rIns="36000" bIns="0" anchor="b"/>
          <a:lstStyle/>
          <a:p>
            <a:pPr algn="l">
              <a:spcBef>
                <a:spcPct val="0"/>
              </a:spcBef>
              <a:tabLst>
                <a:tab pos="9144000" algn="r"/>
              </a:tabLst>
            </a:pPr>
            <a:fld id="{0C797257-8954-4751-9755-5D976C882AF9}" type="slidenum">
              <a:rPr lang="sv-SE" sz="800" b="1">
                <a:solidFill>
                  <a:schemeClr val="bg1"/>
                </a:solidFill>
              </a:rPr>
              <a:pPr algn="l">
                <a:spcBef>
                  <a:spcPct val="0"/>
                </a:spcBef>
                <a:tabLst>
                  <a:tab pos="9144000" algn="r"/>
                </a:tabLst>
              </a:pPr>
              <a:t>‹#›</a:t>
            </a:fld>
            <a:r>
              <a:rPr lang="sv-SE" sz="1200" b="1">
                <a:solidFill>
                  <a:schemeClr val="bg1"/>
                </a:solidFill>
              </a:rPr>
              <a:t> 	</a:t>
            </a:r>
            <a:r>
              <a:rPr lang="sv-SE" sz="1100" b="1">
                <a:solidFill>
                  <a:schemeClr val="bg1"/>
                </a:solidFill>
              </a:rPr>
              <a:t> </a:t>
            </a:r>
          </a:p>
        </p:txBody>
      </p:sp>
      <p:sp>
        <p:nvSpPr>
          <p:cNvPr id="5124" name="Rectangle 4"/>
          <p:cNvSpPr>
            <a:spLocks noGrp="1" noChangeArrowheads="1"/>
          </p:cNvSpPr>
          <p:nvPr>
            <p:ph type="ctrTitle"/>
          </p:nvPr>
        </p:nvSpPr>
        <p:spPr>
          <a:xfrm>
            <a:off x="685800" y="765175"/>
            <a:ext cx="7772400" cy="1470025"/>
          </a:xfrm>
        </p:spPr>
        <p:txBody>
          <a:bodyPr/>
          <a:lstStyle>
            <a:lvl1pPr algn="ctr">
              <a:lnSpc>
                <a:spcPts val="3800"/>
              </a:lnSpc>
              <a:defRPr sz="4000"/>
            </a:lvl1pPr>
          </a:lstStyle>
          <a:p>
            <a:r>
              <a:rPr lang="sv-SE"/>
              <a:t>Klicka här för att ändra format</a:t>
            </a:r>
          </a:p>
        </p:txBody>
      </p:sp>
      <p:sp>
        <p:nvSpPr>
          <p:cNvPr id="5125" name="Rectangle 5"/>
          <p:cNvSpPr>
            <a:spLocks noGrp="1" noChangeArrowheads="1"/>
          </p:cNvSpPr>
          <p:nvPr>
            <p:ph type="subTitle" idx="1"/>
          </p:nvPr>
        </p:nvSpPr>
        <p:spPr>
          <a:xfrm>
            <a:off x="1371600" y="2420938"/>
            <a:ext cx="6400800" cy="1752600"/>
          </a:xfrm>
        </p:spPr>
        <p:txBody>
          <a:bodyPr/>
          <a:lstStyle>
            <a:lvl1pPr marL="0" indent="0" algn="ctr">
              <a:buFontTx/>
              <a:buNone/>
              <a:defRPr/>
            </a:lvl1pPr>
          </a:lstStyle>
          <a:p>
            <a:r>
              <a:rPr lang="sv-SE"/>
              <a:t>Klicka här för att ändra format på underrubrik i bakgrunden</a:t>
            </a:r>
          </a:p>
        </p:txBody>
      </p:sp>
      <p:pic>
        <p:nvPicPr>
          <p:cNvPr id="2" name="Bildobjekt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416300" y="4648200"/>
            <a:ext cx="2304293" cy="1813564"/>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text 2"/>
          <p:cNvSpPr>
            <a:spLocks noGrp="1"/>
          </p:cNvSpPr>
          <p:nvPr>
            <p:ph type="body"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p>
            <a:endParaRPr lang="sv-SE"/>
          </a:p>
        </p:txBody>
      </p:sp>
    </p:spTree>
    <p:extLst>
      <p:ext uri="{BB962C8B-B14F-4D97-AF65-F5344CB8AC3E}">
        <p14:creationId xmlns:p14="http://schemas.microsoft.com/office/powerpoint/2010/main" xmlns="" val="6487637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Klicka här för att ändra format på underrubrik i bakgrunden</a:t>
            </a:r>
            <a:endParaRPr lang="sv-SE"/>
          </a:p>
        </p:txBody>
      </p:sp>
      <p:sp>
        <p:nvSpPr>
          <p:cNvPr id="4"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2206622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Platshållare för innehåll 2"/>
          <p:cNvSpPr>
            <a:spLocks noGrp="1"/>
          </p:cNvSpPr>
          <p:nvPr>
            <p:ph idx="1"/>
          </p:nvPr>
        </p:nvSpPr>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821191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Klicka här för att ändra format på bakgrundstexten</a:t>
            </a:r>
          </a:p>
        </p:txBody>
      </p:sp>
      <p:sp>
        <p:nvSpPr>
          <p:cNvPr id="4"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438429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Platshållare för innehåll 2"/>
          <p:cNvSpPr>
            <a:spLocks noGrp="1"/>
          </p:cNvSpPr>
          <p:nvPr>
            <p:ph sz="half" idx="1"/>
          </p:nvPr>
        </p:nvSpPr>
        <p:spPr>
          <a:xfrm>
            <a:off x="457200" y="11969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half" idx="2"/>
          </p:nvPr>
        </p:nvSpPr>
        <p:spPr>
          <a:xfrm>
            <a:off x="4648200" y="11969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472798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7"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2505742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1419576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358680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Klicka här för att ändra format på bakgrundstexten</a:t>
            </a:r>
          </a:p>
        </p:txBody>
      </p:sp>
      <p:sp>
        <p:nvSpPr>
          <p:cNvPr id="5"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2854100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Klicka här för att ändra format på bakgrundstexten</a:t>
            </a:r>
          </a:p>
        </p:txBody>
      </p:sp>
      <p:sp>
        <p:nvSpPr>
          <p:cNvPr id="5"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4283542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2588138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7813" y="44450"/>
            <a:ext cx="2058987" cy="5865813"/>
          </a:xfrm>
        </p:spPr>
        <p:txBody>
          <a:bodyPr vert="eaVert"/>
          <a:lstStyle/>
          <a:p>
            <a:r>
              <a:rPr lang="en-US"/>
              <a:t>Klicka här för att ändra format</a:t>
            </a:r>
            <a:endParaRPr lang="sv-SE"/>
          </a:p>
        </p:txBody>
      </p:sp>
      <p:sp>
        <p:nvSpPr>
          <p:cNvPr id="3" name="Platshållare för lodrät text 2"/>
          <p:cNvSpPr>
            <a:spLocks noGrp="1"/>
          </p:cNvSpPr>
          <p:nvPr>
            <p:ph type="body" orient="vert" idx="1"/>
          </p:nvPr>
        </p:nvSpPr>
        <p:spPr>
          <a:xfrm>
            <a:off x="447675" y="44450"/>
            <a:ext cx="6027738" cy="5865813"/>
          </a:xfrm>
        </p:spPr>
        <p:txBody>
          <a:bodyPr vert="eaVert"/>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804427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47675" y="44450"/>
            <a:ext cx="8229600" cy="777875"/>
          </a:xfrm>
        </p:spPr>
        <p:txBody>
          <a:bodyPr/>
          <a:lstStyle/>
          <a:p>
            <a:r>
              <a:rPr lang="en-US"/>
              <a:t>Klicka här för att ändra format</a:t>
            </a:r>
            <a:endParaRPr lang="sv-SE"/>
          </a:p>
        </p:txBody>
      </p:sp>
      <p:sp>
        <p:nvSpPr>
          <p:cNvPr id="3" name="Platshållare för text 2"/>
          <p:cNvSpPr>
            <a:spLocks noGrp="1"/>
          </p:cNvSpPr>
          <p:nvPr>
            <p:ph type="body" sz="half" idx="1"/>
          </p:nvPr>
        </p:nvSpPr>
        <p:spPr>
          <a:xfrm>
            <a:off x="457200" y="1196975"/>
            <a:ext cx="4038600" cy="4713288"/>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half" idx="2"/>
          </p:nvPr>
        </p:nvSpPr>
        <p:spPr>
          <a:xfrm>
            <a:off x="4648200" y="1196975"/>
            <a:ext cx="4038600" cy="4713288"/>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2522718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47675" y="44450"/>
            <a:ext cx="8229600" cy="777875"/>
          </a:xfrm>
        </p:spPr>
        <p:txBody>
          <a:bodyPr/>
          <a:lstStyle/>
          <a:p>
            <a:r>
              <a:rPr lang="en-US"/>
              <a:t>Klicka här för att ändra format</a:t>
            </a:r>
            <a:endParaRPr lang="sv-SE"/>
          </a:p>
        </p:txBody>
      </p:sp>
      <p:sp>
        <p:nvSpPr>
          <p:cNvPr id="3" name="Platshållare för text 2"/>
          <p:cNvSpPr>
            <a:spLocks noGrp="1"/>
          </p:cNvSpPr>
          <p:nvPr>
            <p:ph type="body" sz="half" idx="1"/>
          </p:nvPr>
        </p:nvSpPr>
        <p:spPr>
          <a:xfrm>
            <a:off x="457200" y="1196975"/>
            <a:ext cx="4038600" cy="4713288"/>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quarter" idx="2"/>
          </p:nvPr>
        </p:nvSpPr>
        <p:spPr>
          <a:xfrm>
            <a:off x="4648200" y="1196975"/>
            <a:ext cx="4038600" cy="22796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Platshållare för innehåll 4"/>
          <p:cNvSpPr>
            <a:spLocks noGrp="1"/>
          </p:cNvSpPr>
          <p:nvPr>
            <p:ph sz="quarter" idx="3"/>
          </p:nvPr>
        </p:nvSpPr>
        <p:spPr>
          <a:xfrm>
            <a:off x="4648200" y="3629025"/>
            <a:ext cx="4038600" cy="2281238"/>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6" name="Rectangle 24"/>
          <p:cNvSpPr>
            <a:spLocks noGrp="1" noChangeArrowheads="1"/>
          </p:cNvSpPr>
          <p:nvPr>
            <p:ph type="dt" sz="half" idx="10"/>
          </p:nvPr>
        </p:nvSpPr>
        <p:spPr>
          <a:ln/>
        </p:spPr>
        <p:txBody>
          <a:bodyPr/>
          <a:lstStyle>
            <a:lvl1pPr>
              <a:defRPr/>
            </a:lvl1pPr>
          </a:lstStyle>
          <a:p>
            <a:pPr>
              <a:defRPr/>
            </a:pPr>
            <a:endParaRPr lang="sv-SE"/>
          </a:p>
        </p:txBody>
      </p:sp>
    </p:spTree>
    <p:extLst>
      <p:ext uri="{BB962C8B-B14F-4D97-AF65-F5344CB8AC3E}">
        <p14:creationId xmlns:p14="http://schemas.microsoft.com/office/powerpoint/2010/main" xmlns="" val="1589565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128" name="Rectangle 8"/>
          <p:cNvSpPr>
            <a:spLocks noChangeArrowheads="1"/>
          </p:cNvSpPr>
          <p:nvPr/>
        </p:nvSpPr>
        <p:spPr bwMode="auto">
          <a:xfrm>
            <a:off x="0" y="0"/>
            <a:ext cx="168275" cy="6734175"/>
          </a:xfrm>
          <a:prstGeom prst="rect">
            <a:avLst/>
          </a:prstGeom>
          <a:solidFill>
            <a:srgbClr val="CC6666"/>
          </a:solidFill>
          <a:ln w="9525">
            <a:noFill/>
            <a:miter lim="800000"/>
            <a:headEnd/>
            <a:tailEnd/>
          </a:ln>
          <a:effectLst/>
        </p:spPr>
        <p:txBody>
          <a:bodyPr wrap="none" anchor="ctr"/>
          <a:lstStyle/>
          <a:p>
            <a:endParaRPr lang="sv-SE">
              <a:solidFill>
                <a:srgbClr val="000000"/>
              </a:solidFill>
            </a:endParaRPr>
          </a:p>
        </p:txBody>
      </p:sp>
      <p:sp>
        <p:nvSpPr>
          <p:cNvPr id="5141" name="Rectangle 21"/>
          <p:cNvSpPr>
            <a:spLocks noChangeArrowheads="1"/>
          </p:cNvSpPr>
          <p:nvPr/>
        </p:nvSpPr>
        <p:spPr bwMode="auto">
          <a:xfrm>
            <a:off x="0" y="6681788"/>
            <a:ext cx="9144000" cy="176212"/>
          </a:xfrm>
          <a:prstGeom prst="rect">
            <a:avLst/>
          </a:prstGeom>
          <a:solidFill>
            <a:srgbClr val="000000"/>
          </a:solidFill>
          <a:ln w="9525">
            <a:noFill/>
            <a:miter lim="800000"/>
            <a:headEnd/>
            <a:tailEnd/>
          </a:ln>
          <a:effectLst/>
        </p:spPr>
        <p:txBody>
          <a:bodyPr wrap="none" anchor="ctr"/>
          <a:lstStyle/>
          <a:p>
            <a:endParaRPr lang="sv-SE">
              <a:solidFill>
                <a:srgbClr val="000000"/>
              </a:solidFill>
            </a:endParaRPr>
          </a:p>
        </p:txBody>
      </p:sp>
      <p:sp>
        <p:nvSpPr>
          <p:cNvPr id="5140" name="Rectangle 20"/>
          <p:cNvSpPr>
            <a:spLocks noChangeArrowheads="1"/>
          </p:cNvSpPr>
          <p:nvPr/>
        </p:nvSpPr>
        <p:spPr bwMode="auto">
          <a:xfrm>
            <a:off x="14288" y="6694488"/>
            <a:ext cx="395287" cy="144462"/>
          </a:xfrm>
          <a:prstGeom prst="rect">
            <a:avLst/>
          </a:prstGeom>
          <a:noFill/>
          <a:ln w="9525">
            <a:noFill/>
            <a:miter lim="800000"/>
            <a:headEnd/>
            <a:tailEnd/>
          </a:ln>
          <a:effectLst/>
        </p:spPr>
        <p:txBody>
          <a:bodyPr lIns="36000" tIns="0" rIns="36000" bIns="0" anchor="b"/>
          <a:lstStyle/>
          <a:p>
            <a:pPr>
              <a:spcBef>
                <a:spcPct val="0"/>
              </a:spcBef>
              <a:tabLst>
                <a:tab pos="9144000" algn="r"/>
              </a:tabLst>
            </a:pPr>
            <a:fld id="{0C797257-8954-4751-9755-5D976C882AF9}" type="slidenum">
              <a:rPr lang="sv-SE" sz="800" b="1">
                <a:solidFill>
                  <a:srgbClr val="FFFFFF"/>
                </a:solidFill>
              </a:rPr>
              <a:pPr>
                <a:spcBef>
                  <a:spcPct val="0"/>
                </a:spcBef>
                <a:tabLst>
                  <a:tab pos="9144000" algn="r"/>
                </a:tabLst>
              </a:pPr>
              <a:t>‹#›</a:t>
            </a:fld>
            <a:r>
              <a:rPr lang="sv-SE" sz="1200" b="1">
                <a:solidFill>
                  <a:srgbClr val="FFFFFF"/>
                </a:solidFill>
              </a:rPr>
              <a:t> 	</a:t>
            </a:r>
            <a:r>
              <a:rPr lang="sv-SE" sz="1100" b="1">
                <a:solidFill>
                  <a:srgbClr val="FFFFFF"/>
                </a:solidFill>
              </a:rPr>
              <a:t> </a:t>
            </a:r>
          </a:p>
        </p:txBody>
      </p:sp>
      <p:sp>
        <p:nvSpPr>
          <p:cNvPr id="5124" name="Rectangle 4"/>
          <p:cNvSpPr>
            <a:spLocks noGrp="1" noChangeArrowheads="1"/>
          </p:cNvSpPr>
          <p:nvPr>
            <p:ph type="ctrTitle"/>
          </p:nvPr>
        </p:nvSpPr>
        <p:spPr>
          <a:xfrm>
            <a:off x="685800" y="765175"/>
            <a:ext cx="7772400" cy="1470025"/>
          </a:xfrm>
        </p:spPr>
        <p:txBody>
          <a:bodyPr/>
          <a:lstStyle>
            <a:lvl1pPr algn="ctr">
              <a:lnSpc>
                <a:spcPts val="3800"/>
              </a:lnSpc>
              <a:defRPr sz="4000"/>
            </a:lvl1pPr>
          </a:lstStyle>
          <a:p>
            <a:r>
              <a:rPr lang="sv-SE"/>
              <a:t>Klicka här för att ändra format</a:t>
            </a:r>
          </a:p>
        </p:txBody>
      </p:sp>
      <p:sp>
        <p:nvSpPr>
          <p:cNvPr id="5125" name="Rectangle 5"/>
          <p:cNvSpPr>
            <a:spLocks noGrp="1" noChangeArrowheads="1"/>
          </p:cNvSpPr>
          <p:nvPr>
            <p:ph type="subTitle" idx="1"/>
          </p:nvPr>
        </p:nvSpPr>
        <p:spPr>
          <a:xfrm>
            <a:off x="1371600" y="2420938"/>
            <a:ext cx="6400800" cy="1752600"/>
          </a:xfrm>
        </p:spPr>
        <p:txBody>
          <a:bodyPr/>
          <a:lstStyle>
            <a:lvl1pPr marL="0" indent="0" algn="ctr">
              <a:buFontTx/>
              <a:buNone/>
              <a:defRPr/>
            </a:lvl1pPr>
          </a:lstStyle>
          <a:p>
            <a:r>
              <a:rPr lang="sv-SE"/>
              <a:t>Klicka här för att ändra format på underrubrik i bakgrunden</a:t>
            </a:r>
          </a:p>
        </p:txBody>
      </p:sp>
      <p:pic>
        <p:nvPicPr>
          <p:cNvPr id="2" name="Bildobjekt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416300" y="4648200"/>
            <a:ext cx="2304293" cy="1813564"/>
          </a:xfrm>
          <a:prstGeom prst="rect">
            <a:avLst/>
          </a:prstGeom>
        </p:spPr>
      </p:pic>
    </p:spTree>
    <p:extLst>
      <p:ext uri="{BB962C8B-B14F-4D97-AF65-F5344CB8AC3E}">
        <p14:creationId xmlns:p14="http://schemas.microsoft.com/office/powerpoint/2010/main" xmlns="" val="352243789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196677879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28813806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6399010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sidfot 3"/>
          <p:cNvSpPr>
            <a:spLocks noGrp="1"/>
          </p:cNvSpPr>
          <p:nvPr>
            <p:ph type="ftr" sz="quarter" idx="10"/>
          </p:nvPr>
        </p:nvSpPr>
        <p:spPr/>
        <p:txBody>
          <a:bodyPr/>
          <a:lstStyle>
            <a:lvl1pPr>
              <a:defRPr/>
            </a:lvl1pPr>
          </a:lstStyle>
          <a:p>
            <a:endParaRPr lang="sv-SE"/>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38808381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sidfot 2"/>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309157116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5450111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380999589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49637500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8553940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187623715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text 2"/>
          <p:cNvSpPr>
            <a:spLocks noGrp="1"/>
          </p:cNvSpPr>
          <p:nvPr>
            <p:ph type="body"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p>
            <a:endParaRPr lang="sv-SE">
              <a:solidFill>
                <a:srgbClr val="FFFFFF"/>
              </a:solidFill>
            </a:endParaRPr>
          </a:p>
        </p:txBody>
      </p:sp>
    </p:spTree>
    <p:extLst>
      <p:ext uri="{BB962C8B-B14F-4D97-AF65-F5344CB8AC3E}">
        <p14:creationId xmlns:p14="http://schemas.microsoft.com/office/powerpoint/2010/main" xmlns="" val="402608590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648200" y="19812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48200" y="41148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17"/>
          <p:cNvSpPr>
            <a:spLocks noGrp="1" noChangeArrowheads="1"/>
          </p:cNvSpPr>
          <p:nvPr>
            <p:ph type="dt" sz="half" idx="10"/>
          </p:nvPr>
        </p:nvSpPr>
        <p:spPr>
          <a:xfrm>
            <a:off x="107950" y="6524625"/>
            <a:ext cx="9036050" cy="268288"/>
          </a:xfrm>
          <a:prstGeom prst="rect">
            <a:avLst/>
          </a:prstGeom>
          <a:ln/>
        </p:spPr>
        <p:txBody>
          <a:bodyPr/>
          <a:lstStyle>
            <a:lvl1pPr>
              <a:defRPr/>
            </a:lvl1pPr>
          </a:lstStyle>
          <a:p>
            <a:pPr>
              <a:defRPr/>
            </a:pPr>
            <a:endParaRPr lang="sv-SE" dirty="0">
              <a:solidFill>
                <a:srgbClr val="000000"/>
              </a:solidFill>
            </a:endParaRPr>
          </a:p>
        </p:txBody>
      </p:sp>
    </p:spTree>
    <p:extLst>
      <p:ext uri="{BB962C8B-B14F-4D97-AF65-F5344CB8AC3E}">
        <p14:creationId xmlns:p14="http://schemas.microsoft.com/office/powerpoint/2010/main" xmlns="" val="365639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text 2"/>
          <p:cNvSpPr>
            <a:spLocks noGrp="1"/>
          </p:cNvSpPr>
          <p:nvPr>
            <p:ph type="body"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17"/>
          <p:cNvSpPr>
            <a:spLocks noGrp="1" noChangeArrowheads="1"/>
          </p:cNvSpPr>
          <p:nvPr>
            <p:ph type="dt" sz="half" idx="10"/>
          </p:nvPr>
        </p:nvSpPr>
        <p:spPr>
          <a:xfrm>
            <a:off x="107950" y="6524625"/>
            <a:ext cx="9036050" cy="268288"/>
          </a:xfrm>
          <a:prstGeom prst="rect">
            <a:avLst/>
          </a:prstGeom>
          <a:ln/>
        </p:spPr>
        <p:txBody>
          <a:bodyPr/>
          <a:lstStyle>
            <a:lvl1pPr>
              <a:defRPr/>
            </a:lvl1pPr>
          </a:lstStyle>
          <a:p>
            <a:pPr>
              <a:defRPr/>
            </a:pPr>
            <a:endParaRPr lang="sv-SE" dirty="0">
              <a:solidFill>
                <a:srgbClr val="000000"/>
              </a:solidFill>
            </a:endParaRPr>
          </a:p>
        </p:txBody>
      </p:sp>
    </p:spTree>
    <p:extLst>
      <p:ext uri="{BB962C8B-B14F-4D97-AF65-F5344CB8AC3E}">
        <p14:creationId xmlns:p14="http://schemas.microsoft.com/office/powerpoint/2010/main" xmlns="" val="189403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p:txBody>
          <a:bodyPr/>
          <a:lstStyle>
            <a:lvl1pPr>
              <a:defRPr/>
            </a:lvl1pPr>
          </a:lstStyle>
          <a:p>
            <a:endParaRPr lang="sv-SE"/>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128" name="Rectangle 8"/>
          <p:cNvSpPr>
            <a:spLocks noChangeArrowheads="1"/>
          </p:cNvSpPr>
          <p:nvPr/>
        </p:nvSpPr>
        <p:spPr bwMode="auto">
          <a:xfrm>
            <a:off x="0" y="0"/>
            <a:ext cx="168275" cy="6734175"/>
          </a:xfrm>
          <a:prstGeom prst="rect">
            <a:avLst/>
          </a:prstGeom>
          <a:solidFill>
            <a:srgbClr val="CC6666"/>
          </a:solidFill>
          <a:ln w="9525">
            <a:noFill/>
            <a:miter lim="800000"/>
            <a:headEnd/>
            <a:tailEnd/>
          </a:ln>
          <a:effectLst/>
        </p:spPr>
        <p:txBody>
          <a:bodyPr wrap="none" anchor="ctr"/>
          <a:lstStyle/>
          <a:p>
            <a:endParaRPr lang="sv-SE">
              <a:solidFill>
                <a:srgbClr val="000000"/>
              </a:solidFill>
            </a:endParaRPr>
          </a:p>
        </p:txBody>
      </p:sp>
      <p:sp>
        <p:nvSpPr>
          <p:cNvPr id="5141" name="Rectangle 21"/>
          <p:cNvSpPr>
            <a:spLocks noChangeArrowheads="1"/>
          </p:cNvSpPr>
          <p:nvPr/>
        </p:nvSpPr>
        <p:spPr bwMode="auto">
          <a:xfrm>
            <a:off x="0" y="6681788"/>
            <a:ext cx="9144000" cy="176212"/>
          </a:xfrm>
          <a:prstGeom prst="rect">
            <a:avLst/>
          </a:prstGeom>
          <a:solidFill>
            <a:srgbClr val="000000"/>
          </a:solidFill>
          <a:ln w="9525">
            <a:noFill/>
            <a:miter lim="800000"/>
            <a:headEnd/>
            <a:tailEnd/>
          </a:ln>
          <a:effectLst/>
        </p:spPr>
        <p:txBody>
          <a:bodyPr wrap="none" anchor="ctr"/>
          <a:lstStyle/>
          <a:p>
            <a:endParaRPr lang="sv-SE">
              <a:solidFill>
                <a:srgbClr val="000000"/>
              </a:solidFill>
            </a:endParaRPr>
          </a:p>
        </p:txBody>
      </p:sp>
      <p:sp>
        <p:nvSpPr>
          <p:cNvPr id="5140" name="Rectangle 20"/>
          <p:cNvSpPr>
            <a:spLocks noChangeArrowheads="1"/>
          </p:cNvSpPr>
          <p:nvPr/>
        </p:nvSpPr>
        <p:spPr bwMode="auto">
          <a:xfrm>
            <a:off x="14288" y="6694488"/>
            <a:ext cx="395287" cy="144462"/>
          </a:xfrm>
          <a:prstGeom prst="rect">
            <a:avLst/>
          </a:prstGeom>
          <a:noFill/>
          <a:ln w="9525">
            <a:noFill/>
            <a:miter lim="800000"/>
            <a:headEnd/>
            <a:tailEnd/>
          </a:ln>
          <a:effectLst/>
        </p:spPr>
        <p:txBody>
          <a:bodyPr lIns="36000" tIns="0" rIns="36000" bIns="0" anchor="b"/>
          <a:lstStyle/>
          <a:p>
            <a:pPr>
              <a:spcBef>
                <a:spcPct val="0"/>
              </a:spcBef>
              <a:tabLst>
                <a:tab pos="9144000" algn="r"/>
              </a:tabLst>
            </a:pPr>
            <a:fld id="{0C797257-8954-4751-9755-5D976C882AF9}" type="slidenum">
              <a:rPr lang="sv-SE" sz="800" b="1">
                <a:solidFill>
                  <a:srgbClr val="FFFFFF"/>
                </a:solidFill>
              </a:rPr>
              <a:pPr>
                <a:spcBef>
                  <a:spcPct val="0"/>
                </a:spcBef>
                <a:tabLst>
                  <a:tab pos="9144000" algn="r"/>
                </a:tabLst>
              </a:pPr>
              <a:t>‹#›</a:t>
            </a:fld>
            <a:r>
              <a:rPr lang="sv-SE" sz="1200" b="1">
                <a:solidFill>
                  <a:srgbClr val="FFFFFF"/>
                </a:solidFill>
              </a:rPr>
              <a:t> 	</a:t>
            </a:r>
            <a:r>
              <a:rPr lang="sv-SE" sz="1100" b="1">
                <a:solidFill>
                  <a:srgbClr val="FFFFFF"/>
                </a:solidFill>
              </a:rPr>
              <a:t> </a:t>
            </a:r>
          </a:p>
        </p:txBody>
      </p:sp>
      <p:sp>
        <p:nvSpPr>
          <p:cNvPr id="5124" name="Rectangle 4"/>
          <p:cNvSpPr>
            <a:spLocks noGrp="1" noChangeArrowheads="1"/>
          </p:cNvSpPr>
          <p:nvPr>
            <p:ph type="ctrTitle"/>
          </p:nvPr>
        </p:nvSpPr>
        <p:spPr>
          <a:xfrm>
            <a:off x="685800" y="765175"/>
            <a:ext cx="7772400" cy="1470025"/>
          </a:xfrm>
        </p:spPr>
        <p:txBody>
          <a:bodyPr/>
          <a:lstStyle>
            <a:lvl1pPr algn="ctr">
              <a:lnSpc>
                <a:spcPts val="3800"/>
              </a:lnSpc>
              <a:defRPr sz="4000"/>
            </a:lvl1pPr>
          </a:lstStyle>
          <a:p>
            <a:r>
              <a:rPr lang="sv-SE"/>
              <a:t>Klicka här för att ändra format</a:t>
            </a:r>
          </a:p>
        </p:txBody>
      </p:sp>
      <p:sp>
        <p:nvSpPr>
          <p:cNvPr id="5125" name="Rectangle 5"/>
          <p:cNvSpPr>
            <a:spLocks noGrp="1" noChangeArrowheads="1"/>
          </p:cNvSpPr>
          <p:nvPr>
            <p:ph type="subTitle" idx="1"/>
          </p:nvPr>
        </p:nvSpPr>
        <p:spPr>
          <a:xfrm>
            <a:off x="1371600" y="2420938"/>
            <a:ext cx="6400800" cy="1752600"/>
          </a:xfrm>
        </p:spPr>
        <p:txBody>
          <a:bodyPr/>
          <a:lstStyle>
            <a:lvl1pPr marL="0" indent="0" algn="ctr">
              <a:buFontTx/>
              <a:buNone/>
              <a:defRPr/>
            </a:lvl1pPr>
          </a:lstStyle>
          <a:p>
            <a:r>
              <a:rPr lang="sv-SE"/>
              <a:t>Klicka här för att ändra format på underrubrik i bakgrunden</a:t>
            </a:r>
          </a:p>
        </p:txBody>
      </p:sp>
      <p:pic>
        <p:nvPicPr>
          <p:cNvPr id="2" name="Bildobjekt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416300" y="4648200"/>
            <a:ext cx="2304293" cy="1813564"/>
          </a:xfrm>
          <a:prstGeom prst="rect">
            <a:avLst/>
          </a:prstGeom>
        </p:spPr>
      </p:pic>
    </p:spTree>
    <p:extLst>
      <p:ext uri="{BB962C8B-B14F-4D97-AF65-F5344CB8AC3E}">
        <p14:creationId xmlns:p14="http://schemas.microsoft.com/office/powerpoint/2010/main" xmlns="" val="415870358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168421218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216075225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413919687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26290291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sidfot 2"/>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287649828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360988928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373558290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17826490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8516017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p:cNvSpPr>
            <a:spLocks noGrp="1"/>
          </p:cNvSpPr>
          <p:nvPr>
            <p:ph type="ftr" sz="quarter" idx="10"/>
          </p:nvPr>
        </p:nvSpPr>
        <p:spPr/>
        <p:txBody>
          <a:bodyPr/>
          <a:lstStyle>
            <a:lvl1pPr>
              <a:defRPr/>
            </a:lvl1pPr>
          </a:lstStyle>
          <a:p>
            <a:endParaRPr lang="sv-SE"/>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379394617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text 2"/>
          <p:cNvSpPr>
            <a:spLocks noGrp="1"/>
          </p:cNvSpPr>
          <p:nvPr>
            <p:ph type="body"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p>
            <a:endParaRPr lang="sv-SE">
              <a:solidFill>
                <a:srgbClr val="FFFFFF"/>
              </a:solidFill>
            </a:endParaRPr>
          </a:p>
        </p:txBody>
      </p:sp>
    </p:spTree>
    <p:extLst>
      <p:ext uri="{BB962C8B-B14F-4D97-AF65-F5344CB8AC3E}">
        <p14:creationId xmlns:p14="http://schemas.microsoft.com/office/powerpoint/2010/main" xmlns="" val="348173993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648200" y="19812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48200" y="41148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17"/>
          <p:cNvSpPr>
            <a:spLocks noGrp="1" noChangeArrowheads="1"/>
          </p:cNvSpPr>
          <p:nvPr>
            <p:ph type="dt" sz="half" idx="10"/>
          </p:nvPr>
        </p:nvSpPr>
        <p:spPr>
          <a:xfrm>
            <a:off x="107950" y="6524625"/>
            <a:ext cx="9036050" cy="268288"/>
          </a:xfrm>
          <a:prstGeom prst="rect">
            <a:avLst/>
          </a:prstGeom>
          <a:ln/>
        </p:spPr>
        <p:txBody>
          <a:bodyPr/>
          <a:lstStyle>
            <a:lvl1pPr>
              <a:defRPr/>
            </a:lvl1pPr>
          </a:lstStyle>
          <a:p>
            <a:pPr>
              <a:defRPr/>
            </a:pPr>
            <a:endParaRPr lang="sv-SE" dirty="0">
              <a:solidFill>
                <a:srgbClr val="000000"/>
              </a:solidFill>
            </a:endParaRPr>
          </a:p>
        </p:txBody>
      </p:sp>
    </p:spTree>
    <p:extLst>
      <p:ext uri="{BB962C8B-B14F-4D97-AF65-F5344CB8AC3E}">
        <p14:creationId xmlns:p14="http://schemas.microsoft.com/office/powerpoint/2010/main" xmlns="" val="3680483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text 2"/>
          <p:cNvSpPr>
            <a:spLocks noGrp="1"/>
          </p:cNvSpPr>
          <p:nvPr>
            <p:ph type="body"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17"/>
          <p:cNvSpPr>
            <a:spLocks noGrp="1" noChangeArrowheads="1"/>
          </p:cNvSpPr>
          <p:nvPr>
            <p:ph type="dt" sz="half" idx="10"/>
          </p:nvPr>
        </p:nvSpPr>
        <p:spPr>
          <a:xfrm>
            <a:off x="107950" y="6524625"/>
            <a:ext cx="9036050" cy="268288"/>
          </a:xfrm>
          <a:prstGeom prst="rect">
            <a:avLst/>
          </a:prstGeom>
          <a:ln/>
        </p:spPr>
        <p:txBody>
          <a:bodyPr/>
          <a:lstStyle>
            <a:lvl1pPr>
              <a:defRPr/>
            </a:lvl1pPr>
          </a:lstStyle>
          <a:p>
            <a:pPr>
              <a:defRPr/>
            </a:pPr>
            <a:endParaRPr lang="sv-SE" dirty="0">
              <a:solidFill>
                <a:srgbClr val="000000"/>
              </a:solidFill>
            </a:endParaRPr>
          </a:p>
        </p:txBody>
      </p:sp>
    </p:spTree>
    <p:extLst>
      <p:ext uri="{BB962C8B-B14F-4D97-AF65-F5344CB8AC3E}">
        <p14:creationId xmlns:p14="http://schemas.microsoft.com/office/powerpoint/2010/main" xmlns="" val="2971544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128" name="Rectangle 8"/>
          <p:cNvSpPr>
            <a:spLocks noChangeArrowheads="1"/>
          </p:cNvSpPr>
          <p:nvPr/>
        </p:nvSpPr>
        <p:spPr bwMode="auto">
          <a:xfrm>
            <a:off x="0" y="0"/>
            <a:ext cx="168275" cy="6734175"/>
          </a:xfrm>
          <a:prstGeom prst="rect">
            <a:avLst/>
          </a:prstGeom>
          <a:solidFill>
            <a:srgbClr val="CC6666"/>
          </a:solidFill>
          <a:ln w="9525">
            <a:noFill/>
            <a:miter lim="800000"/>
            <a:headEnd/>
            <a:tailEnd/>
          </a:ln>
          <a:effectLst/>
        </p:spPr>
        <p:txBody>
          <a:bodyPr wrap="none" anchor="ctr"/>
          <a:lstStyle/>
          <a:p>
            <a:endParaRPr lang="sv-SE">
              <a:solidFill>
                <a:srgbClr val="000000"/>
              </a:solidFill>
            </a:endParaRPr>
          </a:p>
        </p:txBody>
      </p:sp>
      <p:sp>
        <p:nvSpPr>
          <p:cNvPr id="5141" name="Rectangle 21"/>
          <p:cNvSpPr>
            <a:spLocks noChangeArrowheads="1"/>
          </p:cNvSpPr>
          <p:nvPr/>
        </p:nvSpPr>
        <p:spPr bwMode="auto">
          <a:xfrm>
            <a:off x="0" y="6681788"/>
            <a:ext cx="9144000" cy="176212"/>
          </a:xfrm>
          <a:prstGeom prst="rect">
            <a:avLst/>
          </a:prstGeom>
          <a:solidFill>
            <a:srgbClr val="000000"/>
          </a:solidFill>
          <a:ln w="9525">
            <a:noFill/>
            <a:miter lim="800000"/>
            <a:headEnd/>
            <a:tailEnd/>
          </a:ln>
          <a:effectLst/>
        </p:spPr>
        <p:txBody>
          <a:bodyPr wrap="none" anchor="ctr"/>
          <a:lstStyle/>
          <a:p>
            <a:endParaRPr lang="sv-SE">
              <a:solidFill>
                <a:srgbClr val="000000"/>
              </a:solidFill>
            </a:endParaRPr>
          </a:p>
        </p:txBody>
      </p:sp>
      <p:sp>
        <p:nvSpPr>
          <p:cNvPr id="5140" name="Rectangle 20"/>
          <p:cNvSpPr>
            <a:spLocks noChangeArrowheads="1"/>
          </p:cNvSpPr>
          <p:nvPr/>
        </p:nvSpPr>
        <p:spPr bwMode="auto">
          <a:xfrm>
            <a:off x="14288" y="6694488"/>
            <a:ext cx="395287" cy="144462"/>
          </a:xfrm>
          <a:prstGeom prst="rect">
            <a:avLst/>
          </a:prstGeom>
          <a:noFill/>
          <a:ln w="9525">
            <a:noFill/>
            <a:miter lim="800000"/>
            <a:headEnd/>
            <a:tailEnd/>
          </a:ln>
          <a:effectLst/>
        </p:spPr>
        <p:txBody>
          <a:bodyPr lIns="36000" tIns="0" rIns="36000" bIns="0" anchor="b"/>
          <a:lstStyle/>
          <a:p>
            <a:pPr>
              <a:spcBef>
                <a:spcPct val="0"/>
              </a:spcBef>
              <a:tabLst>
                <a:tab pos="9144000" algn="r"/>
              </a:tabLst>
            </a:pPr>
            <a:fld id="{0C797257-8954-4751-9755-5D976C882AF9}" type="slidenum">
              <a:rPr lang="sv-SE" sz="800" b="1">
                <a:solidFill>
                  <a:srgbClr val="FFFFFF"/>
                </a:solidFill>
              </a:rPr>
              <a:pPr>
                <a:spcBef>
                  <a:spcPct val="0"/>
                </a:spcBef>
                <a:tabLst>
                  <a:tab pos="9144000" algn="r"/>
                </a:tabLst>
              </a:pPr>
              <a:t>‹#›</a:t>
            </a:fld>
            <a:r>
              <a:rPr lang="sv-SE" sz="1200" b="1">
                <a:solidFill>
                  <a:srgbClr val="FFFFFF"/>
                </a:solidFill>
              </a:rPr>
              <a:t> 	</a:t>
            </a:r>
            <a:r>
              <a:rPr lang="sv-SE" sz="1100" b="1">
                <a:solidFill>
                  <a:srgbClr val="FFFFFF"/>
                </a:solidFill>
              </a:rPr>
              <a:t> </a:t>
            </a:r>
          </a:p>
        </p:txBody>
      </p:sp>
      <p:sp>
        <p:nvSpPr>
          <p:cNvPr id="5124" name="Rectangle 4"/>
          <p:cNvSpPr>
            <a:spLocks noGrp="1" noChangeArrowheads="1"/>
          </p:cNvSpPr>
          <p:nvPr>
            <p:ph type="ctrTitle"/>
          </p:nvPr>
        </p:nvSpPr>
        <p:spPr>
          <a:xfrm>
            <a:off x="685800" y="765175"/>
            <a:ext cx="7772400" cy="1470025"/>
          </a:xfrm>
        </p:spPr>
        <p:txBody>
          <a:bodyPr/>
          <a:lstStyle>
            <a:lvl1pPr algn="ctr">
              <a:lnSpc>
                <a:spcPts val="3800"/>
              </a:lnSpc>
              <a:defRPr sz="4000"/>
            </a:lvl1pPr>
          </a:lstStyle>
          <a:p>
            <a:r>
              <a:rPr lang="sv-SE"/>
              <a:t>Klicka här för att ändra format</a:t>
            </a:r>
          </a:p>
        </p:txBody>
      </p:sp>
      <p:sp>
        <p:nvSpPr>
          <p:cNvPr id="5125" name="Rectangle 5"/>
          <p:cNvSpPr>
            <a:spLocks noGrp="1" noChangeArrowheads="1"/>
          </p:cNvSpPr>
          <p:nvPr>
            <p:ph type="subTitle" idx="1"/>
          </p:nvPr>
        </p:nvSpPr>
        <p:spPr>
          <a:xfrm>
            <a:off x="1371600" y="2420938"/>
            <a:ext cx="6400800" cy="1752600"/>
          </a:xfrm>
        </p:spPr>
        <p:txBody>
          <a:bodyPr/>
          <a:lstStyle>
            <a:lvl1pPr marL="0" indent="0" algn="ctr">
              <a:buFontTx/>
              <a:buNone/>
              <a:defRPr/>
            </a:lvl1pPr>
          </a:lstStyle>
          <a:p>
            <a:r>
              <a:rPr lang="sv-SE"/>
              <a:t>Klicka här för att ändra format på underrubrik i bakgrunden</a:t>
            </a:r>
          </a:p>
        </p:txBody>
      </p:sp>
      <p:pic>
        <p:nvPicPr>
          <p:cNvPr id="2" name="Bildobjekt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416300" y="4648200"/>
            <a:ext cx="2304293" cy="1813564"/>
          </a:xfrm>
          <a:prstGeom prst="rect">
            <a:avLst/>
          </a:prstGeom>
        </p:spPr>
      </p:pic>
    </p:spTree>
    <p:extLst>
      <p:ext uri="{BB962C8B-B14F-4D97-AF65-F5344CB8AC3E}">
        <p14:creationId xmlns:p14="http://schemas.microsoft.com/office/powerpoint/2010/main" xmlns="" val="415567775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146018309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244913802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18772904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122891190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sidfot 2"/>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26598335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sidfot 2"/>
          <p:cNvSpPr>
            <a:spLocks noGrp="1"/>
          </p:cNvSpPr>
          <p:nvPr>
            <p:ph type="ftr" sz="quarter" idx="10"/>
          </p:nvPr>
        </p:nvSpPr>
        <p:spPr/>
        <p:txBody>
          <a:bodyPr/>
          <a:lstStyle>
            <a:lvl1pPr>
              <a:defRPr/>
            </a:lvl1pPr>
          </a:lstStyle>
          <a:p>
            <a:endParaRPr lang="sv-SE"/>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4175697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101517006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407335320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178404860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endParaRPr lang="sv-SE">
              <a:solidFill>
                <a:srgbClr val="FFFFFF"/>
              </a:solidFill>
            </a:endParaRPr>
          </a:p>
        </p:txBody>
      </p:sp>
    </p:spTree>
    <p:extLst>
      <p:ext uri="{BB962C8B-B14F-4D97-AF65-F5344CB8AC3E}">
        <p14:creationId xmlns:p14="http://schemas.microsoft.com/office/powerpoint/2010/main" xmlns="" val="389633925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text 2"/>
          <p:cNvSpPr>
            <a:spLocks noGrp="1"/>
          </p:cNvSpPr>
          <p:nvPr>
            <p:ph type="body"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p>
            <a:endParaRPr lang="sv-SE">
              <a:solidFill>
                <a:srgbClr val="FFFFFF"/>
              </a:solidFill>
            </a:endParaRPr>
          </a:p>
        </p:txBody>
      </p:sp>
    </p:spTree>
    <p:extLst>
      <p:ext uri="{BB962C8B-B14F-4D97-AF65-F5344CB8AC3E}">
        <p14:creationId xmlns:p14="http://schemas.microsoft.com/office/powerpoint/2010/main" xmlns="" val="179707213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648200" y="19812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48200" y="41148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17"/>
          <p:cNvSpPr>
            <a:spLocks noGrp="1" noChangeArrowheads="1"/>
          </p:cNvSpPr>
          <p:nvPr>
            <p:ph type="dt" sz="half" idx="10"/>
          </p:nvPr>
        </p:nvSpPr>
        <p:spPr>
          <a:xfrm>
            <a:off x="107950" y="6524625"/>
            <a:ext cx="9036050" cy="268288"/>
          </a:xfrm>
          <a:prstGeom prst="rect">
            <a:avLst/>
          </a:prstGeom>
          <a:ln/>
        </p:spPr>
        <p:txBody>
          <a:bodyPr/>
          <a:lstStyle>
            <a:lvl1pPr>
              <a:defRPr/>
            </a:lvl1pPr>
          </a:lstStyle>
          <a:p>
            <a:pPr>
              <a:defRPr/>
            </a:pPr>
            <a:endParaRPr lang="sv-SE" dirty="0">
              <a:solidFill>
                <a:srgbClr val="000000"/>
              </a:solidFill>
            </a:endParaRPr>
          </a:p>
        </p:txBody>
      </p:sp>
    </p:spTree>
    <p:extLst>
      <p:ext uri="{BB962C8B-B14F-4D97-AF65-F5344CB8AC3E}">
        <p14:creationId xmlns:p14="http://schemas.microsoft.com/office/powerpoint/2010/main" xmlns="" val="3279474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text 2"/>
          <p:cNvSpPr>
            <a:spLocks noGrp="1"/>
          </p:cNvSpPr>
          <p:nvPr>
            <p:ph type="body"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17"/>
          <p:cNvSpPr>
            <a:spLocks noGrp="1" noChangeArrowheads="1"/>
          </p:cNvSpPr>
          <p:nvPr>
            <p:ph type="dt" sz="half" idx="10"/>
          </p:nvPr>
        </p:nvSpPr>
        <p:spPr>
          <a:xfrm>
            <a:off x="107950" y="6524625"/>
            <a:ext cx="9036050" cy="268288"/>
          </a:xfrm>
          <a:prstGeom prst="rect">
            <a:avLst/>
          </a:prstGeom>
          <a:ln/>
        </p:spPr>
        <p:txBody>
          <a:bodyPr/>
          <a:lstStyle>
            <a:lvl1pPr>
              <a:defRPr/>
            </a:lvl1pPr>
          </a:lstStyle>
          <a:p>
            <a:pPr>
              <a:defRPr/>
            </a:pPr>
            <a:endParaRPr lang="sv-SE" dirty="0">
              <a:solidFill>
                <a:srgbClr val="000000"/>
              </a:solidFill>
            </a:endParaRPr>
          </a:p>
        </p:txBody>
      </p:sp>
    </p:spTree>
    <p:extLst>
      <p:ext uri="{BB962C8B-B14F-4D97-AF65-F5344CB8AC3E}">
        <p14:creationId xmlns:p14="http://schemas.microsoft.com/office/powerpoint/2010/main" xmlns="" val="392292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lvl1pPr>
              <a:defRPr/>
            </a:lvl1pPr>
          </a:lstStyle>
          <a:p>
            <a:endParaRPr lang="sv-S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endParaRPr lang="sv-S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endParaRPr lang="sv-S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168275" cy="6734175"/>
          </a:xfrm>
          <a:prstGeom prst="rect">
            <a:avLst/>
          </a:prstGeom>
          <a:solidFill>
            <a:srgbClr val="CC6666"/>
          </a:solidFill>
          <a:ln w="9525">
            <a:noFill/>
            <a:miter lim="800000"/>
            <a:headEnd/>
            <a:tailEnd/>
          </a:ln>
          <a:effectLst/>
        </p:spPr>
        <p:txBody>
          <a:bodyPr wrap="none" anchor="ctr"/>
          <a:lstStyle/>
          <a:p>
            <a:endParaRPr lang="sv-SE"/>
          </a:p>
        </p:txBody>
      </p:sp>
      <p:sp>
        <p:nvSpPr>
          <p:cNvPr id="1050" name="Rectangle 26"/>
          <p:cNvSpPr>
            <a:spLocks noChangeArrowheads="1"/>
          </p:cNvSpPr>
          <p:nvPr/>
        </p:nvSpPr>
        <p:spPr bwMode="auto">
          <a:xfrm>
            <a:off x="0" y="6681788"/>
            <a:ext cx="9144000" cy="176212"/>
          </a:xfrm>
          <a:prstGeom prst="rect">
            <a:avLst/>
          </a:prstGeom>
          <a:solidFill>
            <a:srgbClr val="000000"/>
          </a:solidFill>
          <a:ln w="9525">
            <a:noFill/>
            <a:miter lim="800000"/>
            <a:headEnd/>
            <a:tailEnd/>
          </a:ln>
          <a:effectLst/>
        </p:spPr>
        <p:txBody>
          <a:bodyPr wrap="none" anchor="ctr"/>
          <a:lstStyle/>
          <a:p>
            <a:endParaRPr lang="sv-SE"/>
          </a:p>
        </p:txBody>
      </p:sp>
      <p:sp>
        <p:nvSpPr>
          <p:cNvPr id="1026" name="Rectangle 2"/>
          <p:cNvSpPr>
            <a:spLocks noGrp="1" noChangeArrowheads="1"/>
          </p:cNvSpPr>
          <p:nvPr>
            <p:ph type="title"/>
          </p:nvPr>
        </p:nvSpPr>
        <p:spPr bwMode="auto">
          <a:xfrm>
            <a:off x="457200" y="274638"/>
            <a:ext cx="8229600" cy="7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a:t>Huvudrubrik</a:t>
            </a:r>
          </a:p>
        </p:txBody>
      </p:sp>
      <p:sp>
        <p:nvSpPr>
          <p:cNvPr id="1027" name="Rectangle 3"/>
          <p:cNvSpPr>
            <a:spLocks noGrp="1" noChangeArrowheads="1"/>
          </p:cNvSpPr>
          <p:nvPr>
            <p:ph type="body" idx="1"/>
          </p:nvPr>
        </p:nvSpPr>
        <p:spPr bwMode="auto">
          <a:xfrm>
            <a:off x="457200" y="1412875"/>
            <a:ext cx="8229600" cy="4713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46" name="Rectangle 22"/>
          <p:cNvSpPr>
            <a:spLocks noGrp="1" noChangeArrowheads="1"/>
          </p:cNvSpPr>
          <p:nvPr>
            <p:ph type="ftr" sz="quarter" idx="3"/>
          </p:nvPr>
        </p:nvSpPr>
        <p:spPr bwMode="auto">
          <a:xfrm>
            <a:off x="539750" y="6677025"/>
            <a:ext cx="8604250" cy="190500"/>
          </a:xfrm>
          <a:prstGeom prst="rect">
            <a:avLst/>
          </a:prstGeom>
          <a:noFill/>
          <a:ln w="9525">
            <a:noFill/>
            <a:miter lim="800000"/>
            <a:headEnd/>
            <a:tailEnd/>
          </a:ln>
          <a:effectLst/>
        </p:spPr>
        <p:txBody>
          <a:bodyPr vert="horz" wrap="none" lIns="36000" tIns="0" rIns="36000" bIns="0" numCol="1" anchor="t" anchorCtr="0" compatLnSpc="1">
            <a:prstTxWarp prst="textNoShape">
              <a:avLst/>
            </a:prstTxWarp>
          </a:bodyPr>
          <a:lstStyle>
            <a:lvl1pPr algn="r">
              <a:spcBef>
                <a:spcPct val="0"/>
              </a:spcBef>
              <a:defRPr sz="1300" b="1">
                <a:solidFill>
                  <a:schemeClr val="bg1"/>
                </a:solidFill>
              </a:defRPr>
            </a:lvl1pPr>
          </a:lstStyle>
          <a:p>
            <a:endParaRPr lang="sv-SE"/>
          </a:p>
        </p:txBody>
      </p:sp>
      <p:sp>
        <p:nvSpPr>
          <p:cNvPr id="1053" name="Rectangle 29"/>
          <p:cNvSpPr>
            <a:spLocks noChangeArrowheads="1"/>
          </p:cNvSpPr>
          <p:nvPr/>
        </p:nvSpPr>
        <p:spPr bwMode="auto">
          <a:xfrm>
            <a:off x="14288" y="6694488"/>
            <a:ext cx="395287" cy="144462"/>
          </a:xfrm>
          <a:prstGeom prst="rect">
            <a:avLst/>
          </a:prstGeom>
          <a:noFill/>
          <a:ln w="9525">
            <a:noFill/>
            <a:miter lim="800000"/>
            <a:headEnd/>
            <a:tailEnd/>
          </a:ln>
          <a:effectLst/>
        </p:spPr>
        <p:txBody>
          <a:bodyPr lIns="36000" tIns="0" rIns="36000" bIns="0" anchor="b"/>
          <a:lstStyle/>
          <a:p>
            <a:pPr algn="l">
              <a:spcBef>
                <a:spcPct val="0"/>
              </a:spcBef>
              <a:tabLst>
                <a:tab pos="9144000" algn="r"/>
              </a:tabLst>
            </a:pPr>
            <a:fld id="{6819FBE7-0700-4B2F-A349-50DC99DFC65F}" type="slidenum">
              <a:rPr lang="sv-SE" sz="800" b="1">
                <a:solidFill>
                  <a:schemeClr val="bg1"/>
                </a:solidFill>
              </a:rPr>
              <a:pPr algn="l">
                <a:spcBef>
                  <a:spcPct val="0"/>
                </a:spcBef>
                <a:tabLst>
                  <a:tab pos="9144000" algn="r"/>
                </a:tabLst>
              </a:pPr>
              <a:t>‹#›</a:t>
            </a:fld>
            <a:r>
              <a:rPr lang="sv-SE" sz="1200" b="1">
                <a:solidFill>
                  <a:schemeClr val="bg1"/>
                </a:solidFill>
              </a:rPr>
              <a:t> 	</a:t>
            </a:r>
            <a:r>
              <a:rPr lang="sv-SE" sz="1100" b="1">
                <a:solidFill>
                  <a:schemeClr val="bg1"/>
                </a:solidFill>
              </a:rPr>
              <a:t> </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sldNum="0" hdr="0" ft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Garamond" pitchFamily="18" charset="0"/>
        </a:defRPr>
      </a:lvl2pPr>
      <a:lvl3pPr algn="l" rtl="0" eaLnBrk="1" fontAlgn="base" hangingPunct="1">
        <a:spcBef>
          <a:spcPct val="0"/>
        </a:spcBef>
        <a:spcAft>
          <a:spcPct val="0"/>
        </a:spcAft>
        <a:defRPr sz="3200" b="1">
          <a:solidFill>
            <a:srgbClr val="003399"/>
          </a:solidFill>
          <a:latin typeface="Garamond" pitchFamily="18" charset="0"/>
        </a:defRPr>
      </a:lvl3pPr>
      <a:lvl4pPr algn="l" rtl="0" eaLnBrk="1" fontAlgn="base" hangingPunct="1">
        <a:spcBef>
          <a:spcPct val="0"/>
        </a:spcBef>
        <a:spcAft>
          <a:spcPct val="0"/>
        </a:spcAft>
        <a:defRPr sz="3200" b="1">
          <a:solidFill>
            <a:srgbClr val="003399"/>
          </a:solidFill>
          <a:latin typeface="Garamond" pitchFamily="18" charset="0"/>
        </a:defRPr>
      </a:lvl4pPr>
      <a:lvl5pPr algn="l" rtl="0" eaLnBrk="1" fontAlgn="base" hangingPunct="1">
        <a:spcBef>
          <a:spcPct val="0"/>
        </a:spcBef>
        <a:spcAft>
          <a:spcPct val="0"/>
        </a:spcAft>
        <a:defRPr sz="3200" b="1">
          <a:solidFill>
            <a:srgbClr val="003399"/>
          </a:solidFill>
          <a:latin typeface="Garamond" pitchFamily="18" charset="0"/>
        </a:defRPr>
      </a:lvl5pPr>
      <a:lvl6pPr marL="457200" algn="l" rtl="0" eaLnBrk="1" fontAlgn="base" hangingPunct="1">
        <a:spcBef>
          <a:spcPct val="0"/>
        </a:spcBef>
        <a:spcAft>
          <a:spcPct val="0"/>
        </a:spcAft>
        <a:defRPr sz="3200" b="1">
          <a:solidFill>
            <a:srgbClr val="003399"/>
          </a:solidFill>
          <a:latin typeface="Garamond" pitchFamily="18" charset="0"/>
        </a:defRPr>
      </a:lvl6pPr>
      <a:lvl7pPr marL="914400" algn="l" rtl="0" eaLnBrk="1" fontAlgn="base" hangingPunct="1">
        <a:spcBef>
          <a:spcPct val="0"/>
        </a:spcBef>
        <a:spcAft>
          <a:spcPct val="0"/>
        </a:spcAft>
        <a:defRPr sz="3200" b="1">
          <a:solidFill>
            <a:srgbClr val="003399"/>
          </a:solidFill>
          <a:latin typeface="Garamond" pitchFamily="18" charset="0"/>
        </a:defRPr>
      </a:lvl7pPr>
      <a:lvl8pPr marL="1371600" algn="l" rtl="0" eaLnBrk="1" fontAlgn="base" hangingPunct="1">
        <a:spcBef>
          <a:spcPct val="0"/>
        </a:spcBef>
        <a:spcAft>
          <a:spcPct val="0"/>
        </a:spcAft>
        <a:defRPr sz="3200" b="1">
          <a:solidFill>
            <a:srgbClr val="003399"/>
          </a:solidFill>
          <a:latin typeface="Garamond" pitchFamily="18" charset="0"/>
        </a:defRPr>
      </a:lvl8pPr>
      <a:lvl9pPr marL="1828800" algn="l" rtl="0" eaLnBrk="1" fontAlgn="base" hangingPunct="1">
        <a:spcBef>
          <a:spcPct val="0"/>
        </a:spcBef>
        <a:spcAft>
          <a:spcPct val="0"/>
        </a:spcAft>
        <a:defRPr sz="3200" b="1">
          <a:solidFill>
            <a:srgbClr val="003399"/>
          </a:solidFill>
          <a:latin typeface="Garamond" pitchFamily="18" charset="0"/>
        </a:defRPr>
      </a:lvl9pPr>
    </p:titleStyle>
    <p:bodyStyle>
      <a:lvl1pPr marL="342900" indent="-342900" algn="l" rtl="0" eaLnBrk="1" fontAlgn="base" hangingPunct="1">
        <a:spcBef>
          <a:spcPct val="20000"/>
        </a:spcBef>
        <a:spcAft>
          <a:spcPct val="200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168275" cy="6734175"/>
          </a:xfrm>
          <a:prstGeom prst="rect">
            <a:avLst/>
          </a:prstGeom>
          <a:solidFill>
            <a:srgbClr val="CC6666"/>
          </a:solidFill>
          <a:ln w="9525">
            <a:noFill/>
            <a:miter lim="800000"/>
            <a:headEnd/>
            <a:tailEnd/>
          </a:ln>
          <a:effectLst/>
        </p:spPr>
        <p:txBody>
          <a:bodyPr wrap="none" anchor="ctr"/>
          <a:lstStyle/>
          <a:p>
            <a:pPr algn="ctr" fontAlgn="base">
              <a:spcBef>
                <a:spcPct val="0"/>
              </a:spcBef>
              <a:spcAft>
                <a:spcPct val="0"/>
              </a:spcAft>
              <a:defRPr/>
            </a:pPr>
            <a:endParaRPr lang="sv-SE" b="1" u="sng">
              <a:solidFill>
                <a:srgbClr val="000000"/>
              </a:solidFill>
              <a:latin typeface="Arial" charset="0"/>
            </a:endParaRPr>
          </a:p>
        </p:txBody>
      </p:sp>
      <p:sp>
        <p:nvSpPr>
          <p:cNvPr id="1027" name="Rectangle 21"/>
          <p:cNvSpPr>
            <a:spLocks noGrp="1" noChangeArrowheads="1"/>
          </p:cNvSpPr>
          <p:nvPr>
            <p:ph type="title"/>
          </p:nvPr>
        </p:nvSpPr>
        <p:spPr bwMode="auto">
          <a:xfrm>
            <a:off x="447675" y="44450"/>
            <a:ext cx="82296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Huvudrubrik</a:t>
            </a:r>
          </a:p>
        </p:txBody>
      </p:sp>
      <p:sp>
        <p:nvSpPr>
          <p:cNvPr id="1028" name="Rectangle 22"/>
          <p:cNvSpPr>
            <a:spLocks noGrp="1" noChangeArrowheads="1"/>
          </p:cNvSpPr>
          <p:nvPr>
            <p:ph type="body" idx="1"/>
          </p:nvPr>
        </p:nvSpPr>
        <p:spPr bwMode="auto">
          <a:xfrm>
            <a:off x="457200" y="1196975"/>
            <a:ext cx="8229600"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47" name="Rectangle 23"/>
          <p:cNvSpPr>
            <a:spLocks noChangeArrowheads="1"/>
          </p:cNvSpPr>
          <p:nvPr userDrawn="1"/>
        </p:nvSpPr>
        <p:spPr bwMode="auto">
          <a:xfrm>
            <a:off x="0" y="6669088"/>
            <a:ext cx="9144000" cy="188912"/>
          </a:xfrm>
          <a:prstGeom prst="rect">
            <a:avLst/>
          </a:prstGeom>
          <a:solidFill>
            <a:schemeClr val="tx2"/>
          </a:solidFill>
          <a:ln w="9525">
            <a:noFill/>
            <a:miter lim="800000"/>
            <a:headEnd/>
            <a:tailEnd/>
          </a:ln>
          <a:effectLst/>
        </p:spPr>
        <p:txBody>
          <a:bodyPr wrap="none" anchor="ctr"/>
          <a:lstStyle/>
          <a:p>
            <a:pPr algn="ctr" fontAlgn="base">
              <a:spcBef>
                <a:spcPct val="0"/>
              </a:spcBef>
              <a:spcAft>
                <a:spcPct val="0"/>
              </a:spcAft>
              <a:defRPr/>
            </a:pPr>
            <a:endParaRPr lang="sv-SE" b="1" u="sng">
              <a:solidFill>
                <a:srgbClr val="000000"/>
              </a:solidFill>
              <a:latin typeface="Arial" charset="0"/>
            </a:endParaRPr>
          </a:p>
        </p:txBody>
      </p:sp>
      <p:sp>
        <p:nvSpPr>
          <p:cNvPr id="1048" name="Rectangle 24"/>
          <p:cNvSpPr>
            <a:spLocks noGrp="1" noChangeArrowheads="1"/>
          </p:cNvSpPr>
          <p:nvPr>
            <p:ph type="dt" sz="half" idx="2"/>
          </p:nvPr>
        </p:nvSpPr>
        <p:spPr bwMode="auto">
          <a:xfrm>
            <a:off x="107950" y="6524625"/>
            <a:ext cx="903605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tabLst>
                <a:tab pos="8878888" algn="r"/>
              </a:tabLst>
              <a:defRPr sz="800" b="0" u="none">
                <a:solidFill>
                  <a:srgbClr val="C0C0C0"/>
                </a:solidFill>
                <a:latin typeface="+mn-lt"/>
              </a:defRPr>
            </a:lvl1pPr>
          </a:lstStyle>
          <a:p>
            <a:pPr fontAlgn="base">
              <a:spcBef>
                <a:spcPct val="0"/>
              </a:spcBef>
              <a:spcAft>
                <a:spcPct val="0"/>
              </a:spcAft>
              <a:defRPr/>
            </a:pPr>
            <a:endParaRPr lang="sv-SE" dirty="0"/>
          </a:p>
        </p:txBody>
      </p:sp>
    </p:spTree>
    <p:extLst>
      <p:ext uri="{BB962C8B-B14F-4D97-AF65-F5344CB8AC3E}">
        <p14:creationId xmlns:p14="http://schemas.microsoft.com/office/powerpoint/2010/main" xmlns="" val="19347476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2800" b="1">
          <a:solidFill>
            <a:schemeClr val="bg2"/>
          </a:solidFill>
          <a:latin typeface="Trebuchet MS" pitchFamily="34" charset="0"/>
        </a:defRPr>
      </a:lvl2pPr>
      <a:lvl3pPr algn="l" rtl="0" eaLnBrk="0" fontAlgn="base" hangingPunct="0">
        <a:spcBef>
          <a:spcPct val="0"/>
        </a:spcBef>
        <a:spcAft>
          <a:spcPct val="0"/>
        </a:spcAft>
        <a:defRPr sz="2800" b="1">
          <a:solidFill>
            <a:schemeClr val="bg2"/>
          </a:solidFill>
          <a:latin typeface="Trebuchet MS" pitchFamily="34" charset="0"/>
        </a:defRPr>
      </a:lvl3pPr>
      <a:lvl4pPr algn="l" rtl="0" eaLnBrk="0" fontAlgn="base" hangingPunct="0">
        <a:spcBef>
          <a:spcPct val="0"/>
        </a:spcBef>
        <a:spcAft>
          <a:spcPct val="0"/>
        </a:spcAft>
        <a:defRPr sz="2800" b="1">
          <a:solidFill>
            <a:schemeClr val="bg2"/>
          </a:solidFill>
          <a:latin typeface="Trebuchet MS" pitchFamily="34" charset="0"/>
        </a:defRPr>
      </a:lvl4pPr>
      <a:lvl5pPr algn="l" rtl="0" eaLnBrk="0" fontAlgn="base" hangingPunct="0">
        <a:spcBef>
          <a:spcPct val="0"/>
        </a:spcBef>
        <a:spcAft>
          <a:spcPct val="0"/>
        </a:spcAft>
        <a:defRPr sz="2800" b="1">
          <a:solidFill>
            <a:schemeClr val="bg2"/>
          </a:solidFill>
          <a:latin typeface="Trebuchet MS" pitchFamily="34" charset="0"/>
        </a:defRPr>
      </a:lvl5pPr>
      <a:lvl6pPr marL="457200" algn="l" rtl="0" fontAlgn="base">
        <a:spcBef>
          <a:spcPct val="0"/>
        </a:spcBef>
        <a:spcAft>
          <a:spcPct val="0"/>
        </a:spcAft>
        <a:defRPr sz="2800" b="1">
          <a:solidFill>
            <a:schemeClr val="bg2"/>
          </a:solidFill>
          <a:latin typeface="Trebuchet MS" pitchFamily="34" charset="0"/>
        </a:defRPr>
      </a:lvl6pPr>
      <a:lvl7pPr marL="914400" algn="l" rtl="0" fontAlgn="base">
        <a:spcBef>
          <a:spcPct val="0"/>
        </a:spcBef>
        <a:spcAft>
          <a:spcPct val="0"/>
        </a:spcAft>
        <a:defRPr sz="2800" b="1">
          <a:solidFill>
            <a:schemeClr val="bg2"/>
          </a:solidFill>
          <a:latin typeface="Trebuchet MS" pitchFamily="34" charset="0"/>
        </a:defRPr>
      </a:lvl7pPr>
      <a:lvl8pPr marL="1371600" algn="l" rtl="0" fontAlgn="base">
        <a:spcBef>
          <a:spcPct val="0"/>
        </a:spcBef>
        <a:spcAft>
          <a:spcPct val="0"/>
        </a:spcAft>
        <a:defRPr sz="2800" b="1">
          <a:solidFill>
            <a:schemeClr val="bg2"/>
          </a:solidFill>
          <a:latin typeface="Trebuchet MS" pitchFamily="34" charset="0"/>
        </a:defRPr>
      </a:lvl8pPr>
      <a:lvl9pPr marL="1828800" algn="l" rtl="0" fontAlgn="base">
        <a:spcBef>
          <a:spcPct val="0"/>
        </a:spcBef>
        <a:spcAft>
          <a:spcPct val="0"/>
        </a:spcAft>
        <a:defRPr sz="2800" b="1">
          <a:solidFill>
            <a:schemeClr val="bg2"/>
          </a:solidFill>
          <a:latin typeface="Trebuchet MS"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168275" cy="6734175"/>
          </a:xfrm>
          <a:prstGeom prst="rect">
            <a:avLst/>
          </a:prstGeom>
          <a:solidFill>
            <a:srgbClr val="CC6666"/>
          </a:solidFill>
          <a:ln w="9525">
            <a:noFill/>
            <a:miter lim="800000"/>
            <a:headEnd/>
            <a:tailEnd/>
          </a:ln>
          <a:effectLst/>
        </p:spPr>
        <p:txBody>
          <a:bodyPr wrap="none" anchor="ctr"/>
          <a:lstStyle/>
          <a:p>
            <a:endParaRPr lang="sv-SE">
              <a:solidFill>
                <a:srgbClr val="000000"/>
              </a:solidFill>
            </a:endParaRPr>
          </a:p>
        </p:txBody>
      </p:sp>
      <p:sp>
        <p:nvSpPr>
          <p:cNvPr id="1050" name="Rectangle 26"/>
          <p:cNvSpPr>
            <a:spLocks noChangeArrowheads="1"/>
          </p:cNvSpPr>
          <p:nvPr/>
        </p:nvSpPr>
        <p:spPr bwMode="auto">
          <a:xfrm>
            <a:off x="0" y="6681788"/>
            <a:ext cx="9144000" cy="176212"/>
          </a:xfrm>
          <a:prstGeom prst="rect">
            <a:avLst/>
          </a:prstGeom>
          <a:solidFill>
            <a:srgbClr val="000000"/>
          </a:solidFill>
          <a:ln w="9525">
            <a:noFill/>
            <a:miter lim="800000"/>
            <a:headEnd/>
            <a:tailEnd/>
          </a:ln>
          <a:effectLst/>
        </p:spPr>
        <p:txBody>
          <a:bodyPr wrap="none" anchor="ctr"/>
          <a:lstStyle/>
          <a:p>
            <a:endParaRPr lang="sv-SE">
              <a:solidFill>
                <a:srgbClr val="000000"/>
              </a:solidFill>
            </a:endParaRPr>
          </a:p>
        </p:txBody>
      </p:sp>
      <p:sp>
        <p:nvSpPr>
          <p:cNvPr id="1026" name="Rectangle 2"/>
          <p:cNvSpPr>
            <a:spLocks noGrp="1" noChangeArrowheads="1"/>
          </p:cNvSpPr>
          <p:nvPr>
            <p:ph type="title"/>
          </p:nvPr>
        </p:nvSpPr>
        <p:spPr bwMode="auto">
          <a:xfrm>
            <a:off x="457200" y="274638"/>
            <a:ext cx="8229600" cy="7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a:t>Huvudrubrik</a:t>
            </a:r>
          </a:p>
        </p:txBody>
      </p:sp>
      <p:sp>
        <p:nvSpPr>
          <p:cNvPr id="1027" name="Rectangle 3"/>
          <p:cNvSpPr>
            <a:spLocks noGrp="1" noChangeArrowheads="1"/>
          </p:cNvSpPr>
          <p:nvPr>
            <p:ph type="body" idx="1"/>
          </p:nvPr>
        </p:nvSpPr>
        <p:spPr bwMode="auto">
          <a:xfrm>
            <a:off x="457200" y="1412875"/>
            <a:ext cx="8229600" cy="4713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46" name="Rectangle 22"/>
          <p:cNvSpPr>
            <a:spLocks noGrp="1" noChangeArrowheads="1"/>
          </p:cNvSpPr>
          <p:nvPr>
            <p:ph type="ftr" sz="quarter" idx="3"/>
          </p:nvPr>
        </p:nvSpPr>
        <p:spPr bwMode="auto">
          <a:xfrm>
            <a:off x="539750" y="6677025"/>
            <a:ext cx="8604250" cy="190500"/>
          </a:xfrm>
          <a:prstGeom prst="rect">
            <a:avLst/>
          </a:prstGeom>
          <a:noFill/>
          <a:ln w="9525">
            <a:noFill/>
            <a:miter lim="800000"/>
            <a:headEnd/>
            <a:tailEnd/>
          </a:ln>
          <a:effectLst/>
        </p:spPr>
        <p:txBody>
          <a:bodyPr vert="horz" wrap="none" lIns="36000" tIns="0" rIns="36000" bIns="0" numCol="1" anchor="t" anchorCtr="0" compatLnSpc="1">
            <a:prstTxWarp prst="textNoShape">
              <a:avLst/>
            </a:prstTxWarp>
          </a:bodyPr>
          <a:lstStyle>
            <a:lvl1pPr algn="r">
              <a:spcBef>
                <a:spcPct val="0"/>
              </a:spcBef>
              <a:defRPr sz="1300" b="1">
                <a:solidFill>
                  <a:schemeClr val="bg1"/>
                </a:solidFill>
              </a:defRPr>
            </a:lvl1pPr>
          </a:lstStyle>
          <a:p>
            <a:endParaRPr lang="sv-SE">
              <a:solidFill>
                <a:srgbClr val="FFFFFF"/>
              </a:solidFill>
            </a:endParaRPr>
          </a:p>
        </p:txBody>
      </p:sp>
      <p:sp>
        <p:nvSpPr>
          <p:cNvPr id="1053" name="Rectangle 29"/>
          <p:cNvSpPr>
            <a:spLocks noChangeArrowheads="1"/>
          </p:cNvSpPr>
          <p:nvPr/>
        </p:nvSpPr>
        <p:spPr bwMode="auto">
          <a:xfrm>
            <a:off x="14288" y="6694488"/>
            <a:ext cx="395287" cy="144462"/>
          </a:xfrm>
          <a:prstGeom prst="rect">
            <a:avLst/>
          </a:prstGeom>
          <a:noFill/>
          <a:ln w="9525">
            <a:noFill/>
            <a:miter lim="800000"/>
            <a:headEnd/>
            <a:tailEnd/>
          </a:ln>
          <a:effectLst/>
        </p:spPr>
        <p:txBody>
          <a:bodyPr lIns="36000" tIns="0" rIns="36000" bIns="0" anchor="b"/>
          <a:lstStyle/>
          <a:p>
            <a:pPr>
              <a:spcBef>
                <a:spcPct val="0"/>
              </a:spcBef>
              <a:tabLst>
                <a:tab pos="9144000" algn="r"/>
              </a:tabLst>
            </a:pPr>
            <a:fld id="{6819FBE7-0700-4B2F-A349-50DC99DFC65F}" type="slidenum">
              <a:rPr lang="sv-SE" sz="800" b="1">
                <a:solidFill>
                  <a:srgbClr val="FFFFFF"/>
                </a:solidFill>
              </a:rPr>
              <a:pPr>
                <a:spcBef>
                  <a:spcPct val="0"/>
                </a:spcBef>
                <a:tabLst>
                  <a:tab pos="9144000" algn="r"/>
                </a:tabLst>
              </a:pPr>
              <a:t>‹#›</a:t>
            </a:fld>
            <a:r>
              <a:rPr lang="sv-SE" sz="1200" b="1">
                <a:solidFill>
                  <a:srgbClr val="FFFFFF"/>
                </a:solidFill>
              </a:rPr>
              <a:t> 	</a:t>
            </a:r>
            <a:r>
              <a:rPr lang="sv-SE" sz="1100" b="1">
                <a:solidFill>
                  <a:srgbClr val="FFFFFF"/>
                </a:solidFill>
              </a:rPr>
              <a:t> </a:t>
            </a:r>
          </a:p>
        </p:txBody>
      </p:sp>
    </p:spTree>
    <p:extLst>
      <p:ext uri="{BB962C8B-B14F-4D97-AF65-F5344CB8AC3E}">
        <p14:creationId xmlns:p14="http://schemas.microsoft.com/office/powerpoint/2010/main" xmlns="" val="9040448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ransition>
    <p:fade/>
  </p:transition>
  <p:hf sldNum="0" hdr="0" ft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Garamond" pitchFamily="18" charset="0"/>
        </a:defRPr>
      </a:lvl2pPr>
      <a:lvl3pPr algn="l" rtl="0" eaLnBrk="1" fontAlgn="base" hangingPunct="1">
        <a:spcBef>
          <a:spcPct val="0"/>
        </a:spcBef>
        <a:spcAft>
          <a:spcPct val="0"/>
        </a:spcAft>
        <a:defRPr sz="3200" b="1">
          <a:solidFill>
            <a:srgbClr val="003399"/>
          </a:solidFill>
          <a:latin typeface="Garamond" pitchFamily="18" charset="0"/>
        </a:defRPr>
      </a:lvl3pPr>
      <a:lvl4pPr algn="l" rtl="0" eaLnBrk="1" fontAlgn="base" hangingPunct="1">
        <a:spcBef>
          <a:spcPct val="0"/>
        </a:spcBef>
        <a:spcAft>
          <a:spcPct val="0"/>
        </a:spcAft>
        <a:defRPr sz="3200" b="1">
          <a:solidFill>
            <a:srgbClr val="003399"/>
          </a:solidFill>
          <a:latin typeface="Garamond" pitchFamily="18" charset="0"/>
        </a:defRPr>
      </a:lvl4pPr>
      <a:lvl5pPr algn="l" rtl="0" eaLnBrk="1" fontAlgn="base" hangingPunct="1">
        <a:spcBef>
          <a:spcPct val="0"/>
        </a:spcBef>
        <a:spcAft>
          <a:spcPct val="0"/>
        </a:spcAft>
        <a:defRPr sz="3200" b="1">
          <a:solidFill>
            <a:srgbClr val="003399"/>
          </a:solidFill>
          <a:latin typeface="Garamond" pitchFamily="18" charset="0"/>
        </a:defRPr>
      </a:lvl5pPr>
      <a:lvl6pPr marL="457200" algn="l" rtl="0" eaLnBrk="1" fontAlgn="base" hangingPunct="1">
        <a:spcBef>
          <a:spcPct val="0"/>
        </a:spcBef>
        <a:spcAft>
          <a:spcPct val="0"/>
        </a:spcAft>
        <a:defRPr sz="3200" b="1">
          <a:solidFill>
            <a:srgbClr val="003399"/>
          </a:solidFill>
          <a:latin typeface="Garamond" pitchFamily="18" charset="0"/>
        </a:defRPr>
      </a:lvl6pPr>
      <a:lvl7pPr marL="914400" algn="l" rtl="0" eaLnBrk="1" fontAlgn="base" hangingPunct="1">
        <a:spcBef>
          <a:spcPct val="0"/>
        </a:spcBef>
        <a:spcAft>
          <a:spcPct val="0"/>
        </a:spcAft>
        <a:defRPr sz="3200" b="1">
          <a:solidFill>
            <a:srgbClr val="003399"/>
          </a:solidFill>
          <a:latin typeface="Garamond" pitchFamily="18" charset="0"/>
        </a:defRPr>
      </a:lvl7pPr>
      <a:lvl8pPr marL="1371600" algn="l" rtl="0" eaLnBrk="1" fontAlgn="base" hangingPunct="1">
        <a:spcBef>
          <a:spcPct val="0"/>
        </a:spcBef>
        <a:spcAft>
          <a:spcPct val="0"/>
        </a:spcAft>
        <a:defRPr sz="3200" b="1">
          <a:solidFill>
            <a:srgbClr val="003399"/>
          </a:solidFill>
          <a:latin typeface="Garamond" pitchFamily="18" charset="0"/>
        </a:defRPr>
      </a:lvl8pPr>
      <a:lvl9pPr marL="1828800" algn="l" rtl="0" eaLnBrk="1" fontAlgn="base" hangingPunct="1">
        <a:spcBef>
          <a:spcPct val="0"/>
        </a:spcBef>
        <a:spcAft>
          <a:spcPct val="0"/>
        </a:spcAft>
        <a:defRPr sz="3200" b="1">
          <a:solidFill>
            <a:srgbClr val="003399"/>
          </a:solidFill>
          <a:latin typeface="Garamond" pitchFamily="18" charset="0"/>
        </a:defRPr>
      </a:lvl9pPr>
    </p:titleStyle>
    <p:bodyStyle>
      <a:lvl1pPr marL="342900" indent="-342900" algn="l" rtl="0" eaLnBrk="1" fontAlgn="base" hangingPunct="1">
        <a:spcBef>
          <a:spcPct val="20000"/>
        </a:spcBef>
        <a:spcAft>
          <a:spcPct val="200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168275" cy="6734175"/>
          </a:xfrm>
          <a:prstGeom prst="rect">
            <a:avLst/>
          </a:prstGeom>
          <a:solidFill>
            <a:srgbClr val="CC6666"/>
          </a:solidFill>
          <a:ln w="9525">
            <a:noFill/>
            <a:miter lim="800000"/>
            <a:headEnd/>
            <a:tailEnd/>
          </a:ln>
          <a:effectLst/>
        </p:spPr>
        <p:txBody>
          <a:bodyPr wrap="none" anchor="ctr"/>
          <a:lstStyle/>
          <a:p>
            <a:endParaRPr lang="sv-SE">
              <a:solidFill>
                <a:srgbClr val="000000"/>
              </a:solidFill>
            </a:endParaRPr>
          </a:p>
        </p:txBody>
      </p:sp>
      <p:sp>
        <p:nvSpPr>
          <p:cNvPr id="1050" name="Rectangle 26"/>
          <p:cNvSpPr>
            <a:spLocks noChangeArrowheads="1"/>
          </p:cNvSpPr>
          <p:nvPr/>
        </p:nvSpPr>
        <p:spPr bwMode="auto">
          <a:xfrm>
            <a:off x="0" y="6681788"/>
            <a:ext cx="9144000" cy="176212"/>
          </a:xfrm>
          <a:prstGeom prst="rect">
            <a:avLst/>
          </a:prstGeom>
          <a:solidFill>
            <a:srgbClr val="000000"/>
          </a:solidFill>
          <a:ln w="9525">
            <a:noFill/>
            <a:miter lim="800000"/>
            <a:headEnd/>
            <a:tailEnd/>
          </a:ln>
          <a:effectLst/>
        </p:spPr>
        <p:txBody>
          <a:bodyPr wrap="none" anchor="ctr"/>
          <a:lstStyle/>
          <a:p>
            <a:endParaRPr lang="sv-SE">
              <a:solidFill>
                <a:srgbClr val="000000"/>
              </a:solidFill>
            </a:endParaRPr>
          </a:p>
        </p:txBody>
      </p:sp>
      <p:sp>
        <p:nvSpPr>
          <p:cNvPr id="1026" name="Rectangle 2"/>
          <p:cNvSpPr>
            <a:spLocks noGrp="1" noChangeArrowheads="1"/>
          </p:cNvSpPr>
          <p:nvPr>
            <p:ph type="title"/>
          </p:nvPr>
        </p:nvSpPr>
        <p:spPr bwMode="auto">
          <a:xfrm>
            <a:off x="457200" y="274638"/>
            <a:ext cx="8229600" cy="7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a:t>Huvudrubrik</a:t>
            </a:r>
          </a:p>
        </p:txBody>
      </p:sp>
      <p:sp>
        <p:nvSpPr>
          <p:cNvPr id="1027" name="Rectangle 3"/>
          <p:cNvSpPr>
            <a:spLocks noGrp="1" noChangeArrowheads="1"/>
          </p:cNvSpPr>
          <p:nvPr>
            <p:ph type="body" idx="1"/>
          </p:nvPr>
        </p:nvSpPr>
        <p:spPr bwMode="auto">
          <a:xfrm>
            <a:off x="457200" y="1412875"/>
            <a:ext cx="8229600" cy="4713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46" name="Rectangle 22"/>
          <p:cNvSpPr>
            <a:spLocks noGrp="1" noChangeArrowheads="1"/>
          </p:cNvSpPr>
          <p:nvPr>
            <p:ph type="ftr" sz="quarter" idx="3"/>
          </p:nvPr>
        </p:nvSpPr>
        <p:spPr bwMode="auto">
          <a:xfrm>
            <a:off x="539750" y="6677025"/>
            <a:ext cx="8604250" cy="190500"/>
          </a:xfrm>
          <a:prstGeom prst="rect">
            <a:avLst/>
          </a:prstGeom>
          <a:noFill/>
          <a:ln w="9525">
            <a:noFill/>
            <a:miter lim="800000"/>
            <a:headEnd/>
            <a:tailEnd/>
          </a:ln>
          <a:effectLst/>
        </p:spPr>
        <p:txBody>
          <a:bodyPr vert="horz" wrap="none" lIns="36000" tIns="0" rIns="36000" bIns="0" numCol="1" anchor="t" anchorCtr="0" compatLnSpc="1">
            <a:prstTxWarp prst="textNoShape">
              <a:avLst/>
            </a:prstTxWarp>
          </a:bodyPr>
          <a:lstStyle>
            <a:lvl1pPr algn="r">
              <a:spcBef>
                <a:spcPct val="0"/>
              </a:spcBef>
              <a:defRPr sz="1300" b="1">
                <a:solidFill>
                  <a:schemeClr val="bg1"/>
                </a:solidFill>
              </a:defRPr>
            </a:lvl1pPr>
          </a:lstStyle>
          <a:p>
            <a:endParaRPr lang="sv-SE">
              <a:solidFill>
                <a:srgbClr val="FFFFFF"/>
              </a:solidFill>
            </a:endParaRPr>
          </a:p>
        </p:txBody>
      </p:sp>
      <p:sp>
        <p:nvSpPr>
          <p:cNvPr id="1053" name="Rectangle 29"/>
          <p:cNvSpPr>
            <a:spLocks noChangeArrowheads="1"/>
          </p:cNvSpPr>
          <p:nvPr/>
        </p:nvSpPr>
        <p:spPr bwMode="auto">
          <a:xfrm>
            <a:off x="14288" y="6694488"/>
            <a:ext cx="395287" cy="144462"/>
          </a:xfrm>
          <a:prstGeom prst="rect">
            <a:avLst/>
          </a:prstGeom>
          <a:noFill/>
          <a:ln w="9525">
            <a:noFill/>
            <a:miter lim="800000"/>
            <a:headEnd/>
            <a:tailEnd/>
          </a:ln>
          <a:effectLst/>
        </p:spPr>
        <p:txBody>
          <a:bodyPr lIns="36000" tIns="0" rIns="36000" bIns="0" anchor="b"/>
          <a:lstStyle/>
          <a:p>
            <a:pPr>
              <a:spcBef>
                <a:spcPct val="0"/>
              </a:spcBef>
              <a:tabLst>
                <a:tab pos="9144000" algn="r"/>
              </a:tabLst>
            </a:pPr>
            <a:fld id="{6819FBE7-0700-4B2F-A349-50DC99DFC65F}" type="slidenum">
              <a:rPr lang="sv-SE" sz="800" b="1">
                <a:solidFill>
                  <a:srgbClr val="FFFFFF"/>
                </a:solidFill>
              </a:rPr>
              <a:pPr>
                <a:spcBef>
                  <a:spcPct val="0"/>
                </a:spcBef>
                <a:tabLst>
                  <a:tab pos="9144000" algn="r"/>
                </a:tabLst>
              </a:pPr>
              <a:t>‹#›</a:t>
            </a:fld>
            <a:r>
              <a:rPr lang="sv-SE" sz="1200" b="1">
                <a:solidFill>
                  <a:srgbClr val="FFFFFF"/>
                </a:solidFill>
              </a:rPr>
              <a:t> 	</a:t>
            </a:r>
            <a:r>
              <a:rPr lang="sv-SE" sz="1100" b="1">
                <a:solidFill>
                  <a:srgbClr val="FFFFFF"/>
                </a:solidFill>
              </a:rPr>
              <a:t> </a:t>
            </a:r>
          </a:p>
        </p:txBody>
      </p:sp>
    </p:spTree>
    <p:extLst>
      <p:ext uri="{BB962C8B-B14F-4D97-AF65-F5344CB8AC3E}">
        <p14:creationId xmlns:p14="http://schemas.microsoft.com/office/powerpoint/2010/main" xmlns="" val="31783329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ransition>
    <p:fade/>
  </p:transition>
  <p:hf sldNum="0" hdr="0" ft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Garamond" pitchFamily="18" charset="0"/>
        </a:defRPr>
      </a:lvl2pPr>
      <a:lvl3pPr algn="l" rtl="0" eaLnBrk="1" fontAlgn="base" hangingPunct="1">
        <a:spcBef>
          <a:spcPct val="0"/>
        </a:spcBef>
        <a:spcAft>
          <a:spcPct val="0"/>
        </a:spcAft>
        <a:defRPr sz="3200" b="1">
          <a:solidFill>
            <a:srgbClr val="003399"/>
          </a:solidFill>
          <a:latin typeface="Garamond" pitchFamily="18" charset="0"/>
        </a:defRPr>
      </a:lvl3pPr>
      <a:lvl4pPr algn="l" rtl="0" eaLnBrk="1" fontAlgn="base" hangingPunct="1">
        <a:spcBef>
          <a:spcPct val="0"/>
        </a:spcBef>
        <a:spcAft>
          <a:spcPct val="0"/>
        </a:spcAft>
        <a:defRPr sz="3200" b="1">
          <a:solidFill>
            <a:srgbClr val="003399"/>
          </a:solidFill>
          <a:latin typeface="Garamond" pitchFamily="18" charset="0"/>
        </a:defRPr>
      </a:lvl4pPr>
      <a:lvl5pPr algn="l" rtl="0" eaLnBrk="1" fontAlgn="base" hangingPunct="1">
        <a:spcBef>
          <a:spcPct val="0"/>
        </a:spcBef>
        <a:spcAft>
          <a:spcPct val="0"/>
        </a:spcAft>
        <a:defRPr sz="3200" b="1">
          <a:solidFill>
            <a:srgbClr val="003399"/>
          </a:solidFill>
          <a:latin typeface="Garamond" pitchFamily="18" charset="0"/>
        </a:defRPr>
      </a:lvl5pPr>
      <a:lvl6pPr marL="457200" algn="l" rtl="0" eaLnBrk="1" fontAlgn="base" hangingPunct="1">
        <a:spcBef>
          <a:spcPct val="0"/>
        </a:spcBef>
        <a:spcAft>
          <a:spcPct val="0"/>
        </a:spcAft>
        <a:defRPr sz="3200" b="1">
          <a:solidFill>
            <a:srgbClr val="003399"/>
          </a:solidFill>
          <a:latin typeface="Garamond" pitchFamily="18" charset="0"/>
        </a:defRPr>
      </a:lvl6pPr>
      <a:lvl7pPr marL="914400" algn="l" rtl="0" eaLnBrk="1" fontAlgn="base" hangingPunct="1">
        <a:spcBef>
          <a:spcPct val="0"/>
        </a:spcBef>
        <a:spcAft>
          <a:spcPct val="0"/>
        </a:spcAft>
        <a:defRPr sz="3200" b="1">
          <a:solidFill>
            <a:srgbClr val="003399"/>
          </a:solidFill>
          <a:latin typeface="Garamond" pitchFamily="18" charset="0"/>
        </a:defRPr>
      </a:lvl7pPr>
      <a:lvl8pPr marL="1371600" algn="l" rtl="0" eaLnBrk="1" fontAlgn="base" hangingPunct="1">
        <a:spcBef>
          <a:spcPct val="0"/>
        </a:spcBef>
        <a:spcAft>
          <a:spcPct val="0"/>
        </a:spcAft>
        <a:defRPr sz="3200" b="1">
          <a:solidFill>
            <a:srgbClr val="003399"/>
          </a:solidFill>
          <a:latin typeface="Garamond" pitchFamily="18" charset="0"/>
        </a:defRPr>
      </a:lvl8pPr>
      <a:lvl9pPr marL="1828800" algn="l" rtl="0" eaLnBrk="1" fontAlgn="base" hangingPunct="1">
        <a:spcBef>
          <a:spcPct val="0"/>
        </a:spcBef>
        <a:spcAft>
          <a:spcPct val="0"/>
        </a:spcAft>
        <a:defRPr sz="3200" b="1">
          <a:solidFill>
            <a:srgbClr val="003399"/>
          </a:solidFill>
          <a:latin typeface="Garamond" pitchFamily="18" charset="0"/>
        </a:defRPr>
      </a:lvl9pPr>
    </p:titleStyle>
    <p:bodyStyle>
      <a:lvl1pPr marL="342900" indent="-342900" algn="l" rtl="0" eaLnBrk="1" fontAlgn="base" hangingPunct="1">
        <a:spcBef>
          <a:spcPct val="20000"/>
        </a:spcBef>
        <a:spcAft>
          <a:spcPct val="200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168275" cy="6734175"/>
          </a:xfrm>
          <a:prstGeom prst="rect">
            <a:avLst/>
          </a:prstGeom>
          <a:solidFill>
            <a:srgbClr val="CC6666"/>
          </a:solidFill>
          <a:ln w="9525">
            <a:noFill/>
            <a:miter lim="800000"/>
            <a:headEnd/>
            <a:tailEnd/>
          </a:ln>
          <a:effectLst/>
        </p:spPr>
        <p:txBody>
          <a:bodyPr wrap="none" anchor="ctr"/>
          <a:lstStyle/>
          <a:p>
            <a:endParaRPr lang="sv-SE">
              <a:solidFill>
                <a:srgbClr val="000000"/>
              </a:solidFill>
            </a:endParaRPr>
          </a:p>
        </p:txBody>
      </p:sp>
      <p:sp>
        <p:nvSpPr>
          <p:cNvPr id="1050" name="Rectangle 26"/>
          <p:cNvSpPr>
            <a:spLocks noChangeArrowheads="1"/>
          </p:cNvSpPr>
          <p:nvPr/>
        </p:nvSpPr>
        <p:spPr bwMode="auto">
          <a:xfrm>
            <a:off x="0" y="6681788"/>
            <a:ext cx="9144000" cy="176212"/>
          </a:xfrm>
          <a:prstGeom prst="rect">
            <a:avLst/>
          </a:prstGeom>
          <a:solidFill>
            <a:srgbClr val="000000"/>
          </a:solidFill>
          <a:ln w="9525">
            <a:noFill/>
            <a:miter lim="800000"/>
            <a:headEnd/>
            <a:tailEnd/>
          </a:ln>
          <a:effectLst/>
        </p:spPr>
        <p:txBody>
          <a:bodyPr wrap="none" anchor="ctr"/>
          <a:lstStyle/>
          <a:p>
            <a:endParaRPr lang="sv-SE">
              <a:solidFill>
                <a:srgbClr val="000000"/>
              </a:solidFill>
            </a:endParaRPr>
          </a:p>
        </p:txBody>
      </p:sp>
      <p:sp>
        <p:nvSpPr>
          <p:cNvPr id="1026" name="Rectangle 2"/>
          <p:cNvSpPr>
            <a:spLocks noGrp="1" noChangeArrowheads="1"/>
          </p:cNvSpPr>
          <p:nvPr>
            <p:ph type="title"/>
          </p:nvPr>
        </p:nvSpPr>
        <p:spPr bwMode="auto">
          <a:xfrm>
            <a:off x="457200" y="274638"/>
            <a:ext cx="8229600" cy="7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a:t>Huvudrubrik</a:t>
            </a:r>
          </a:p>
        </p:txBody>
      </p:sp>
      <p:sp>
        <p:nvSpPr>
          <p:cNvPr id="1027" name="Rectangle 3"/>
          <p:cNvSpPr>
            <a:spLocks noGrp="1" noChangeArrowheads="1"/>
          </p:cNvSpPr>
          <p:nvPr>
            <p:ph type="body" idx="1"/>
          </p:nvPr>
        </p:nvSpPr>
        <p:spPr bwMode="auto">
          <a:xfrm>
            <a:off x="457200" y="1412875"/>
            <a:ext cx="8229600" cy="4713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46" name="Rectangle 22"/>
          <p:cNvSpPr>
            <a:spLocks noGrp="1" noChangeArrowheads="1"/>
          </p:cNvSpPr>
          <p:nvPr>
            <p:ph type="ftr" sz="quarter" idx="3"/>
          </p:nvPr>
        </p:nvSpPr>
        <p:spPr bwMode="auto">
          <a:xfrm>
            <a:off x="539750" y="6677025"/>
            <a:ext cx="8604250" cy="190500"/>
          </a:xfrm>
          <a:prstGeom prst="rect">
            <a:avLst/>
          </a:prstGeom>
          <a:noFill/>
          <a:ln w="9525">
            <a:noFill/>
            <a:miter lim="800000"/>
            <a:headEnd/>
            <a:tailEnd/>
          </a:ln>
          <a:effectLst/>
        </p:spPr>
        <p:txBody>
          <a:bodyPr vert="horz" wrap="none" lIns="36000" tIns="0" rIns="36000" bIns="0" numCol="1" anchor="t" anchorCtr="0" compatLnSpc="1">
            <a:prstTxWarp prst="textNoShape">
              <a:avLst/>
            </a:prstTxWarp>
          </a:bodyPr>
          <a:lstStyle>
            <a:lvl1pPr algn="r">
              <a:spcBef>
                <a:spcPct val="0"/>
              </a:spcBef>
              <a:defRPr sz="1300" b="1">
                <a:solidFill>
                  <a:schemeClr val="bg1"/>
                </a:solidFill>
              </a:defRPr>
            </a:lvl1pPr>
          </a:lstStyle>
          <a:p>
            <a:endParaRPr lang="sv-SE">
              <a:solidFill>
                <a:srgbClr val="FFFFFF"/>
              </a:solidFill>
            </a:endParaRPr>
          </a:p>
        </p:txBody>
      </p:sp>
      <p:sp>
        <p:nvSpPr>
          <p:cNvPr id="1053" name="Rectangle 29"/>
          <p:cNvSpPr>
            <a:spLocks noChangeArrowheads="1"/>
          </p:cNvSpPr>
          <p:nvPr/>
        </p:nvSpPr>
        <p:spPr bwMode="auto">
          <a:xfrm>
            <a:off x="14288" y="6694488"/>
            <a:ext cx="395287" cy="144462"/>
          </a:xfrm>
          <a:prstGeom prst="rect">
            <a:avLst/>
          </a:prstGeom>
          <a:noFill/>
          <a:ln w="9525">
            <a:noFill/>
            <a:miter lim="800000"/>
            <a:headEnd/>
            <a:tailEnd/>
          </a:ln>
          <a:effectLst/>
        </p:spPr>
        <p:txBody>
          <a:bodyPr lIns="36000" tIns="0" rIns="36000" bIns="0" anchor="b"/>
          <a:lstStyle/>
          <a:p>
            <a:pPr>
              <a:spcBef>
                <a:spcPct val="0"/>
              </a:spcBef>
              <a:tabLst>
                <a:tab pos="9144000" algn="r"/>
              </a:tabLst>
            </a:pPr>
            <a:fld id="{6819FBE7-0700-4B2F-A349-50DC99DFC65F}" type="slidenum">
              <a:rPr lang="sv-SE" sz="800" b="1">
                <a:solidFill>
                  <a:srgbClr val="FFFFFF"/>
                </a:solidFill>
              </a:rPr>
              <a:pPr>
                <a:spcBef>
                  <a:spcPct val="0"/>
                </a:spcBef>
                <a:tabLst>
                  <a:tab pos="9144000" algn="r"/>
                </a:tabLst>
              </a:pPr>
              <a:t>‹#›</a:t>
            </a:fld>
            <a:r>
              <a:rPr lang="sv-SE" sz="1200" b="1">
                <a:solidFill>
                  <a:srgbClr val="FFFFFF"/>
                </a:solidFill>
              </a:rPr>
              <a:t> 	</a:t>
            </a:r>
            <a:r>
              <a:rPr lang="sv-SE" sz="1100" b="1">
                <a:solidFill>
                  <a:srgbClr val="FFFFFF"/>
                </a:solidFill>
              </a:rPr>
              <a:t> </a:t>
            </a:r>
          </a:p>
        </p:txBody>
      </p:sp>
    </p:spTree>
    <p:extLst>
      <p:ext uri="{BB962C8B-B14F-4D97-AF65-F5344CB8AC3E}">
        <p14:creationId xmlns:p14="http://schemas.microsoft.com/office/powerpoint/2010/main" xmlns="" val="38626372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ransition>
    <p:fade/>
  </p:transition>
  <p:hf sldNum="0" hdr="0" ft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Garamond" pitchFamily="18" charset="0"/>
        </a:defRPr>
      </a:lvl2pPr>
      <a:lvl3pPr algn="l" rtl="0" eaLnBrk="1" fontAlgn="base" hangingPunct="1">
        <a:spcBef>
          <a:spcPct val="0"/>
        </a:spcBef>
        <a:spcAft>
          <a:spcPct val="0"/>
        </a:spcAft>
        <a:defRPr sz="3200" b="1">
          <a:solidFill>
            <a:srgbClr val="003399"/>
          </a:solidFill>
          <a:latin typeface="Garamond" pitchFamily="18" charset="0"/>
        </a:defRPr>
      </a:lvl3pPr>
      <a:lvl4pPr algn="l" rtl="0" eaLnBrk="1" fontAlgn="base" hangingPunct="1">
        <a:spcBef>
          <a:spcPct val="0"/>
        </a:spcBef>
        <a:spcAft>
          <a:spcPct val="0"/>
        </a:spcAft>
        <a:defRPr sz="3200" b="1">
          <a:solidFill>
            <a:srgbClr val="003399"/>
          </a:solidFill>
          <a:latin typeface="Garamond" pitchFamily="18" charset="0"/>
        </a:defRPr>
      </a:lvl4pPr>
      <a:lvl5pPr algn="l" rtl="0" eaLnBrk="1" fontAlgn="base" hangingPunct="1">
        <a:spcBef>
          <a:spcPct val="0"/>
        </a:spcBef>
        <a:spcAft>
          <a:spcPct val="0"/>
        </a:spcAft>
        <a:defRPr sz="3200" b="1">
          <a:solidFill>
            <a:srgbClr val="003399"/>
          </a:solidFill>
          <a:latin typeface="Garamond" pitchFamily="18" charset="0"/>
        </a:defRPr>
      </a:lvl5pPr>
      <a:lvl6pPr marL="457200" algn="l" rtl="0" eaLnBrk="1" fontAlgn="base" hangingPunct="1">
        <a:spcBef>
          <a:spcPct val="0"/>
        </a:spcBef>
        <a:spcAft>
          <a:spcPct val="0"/>
        </a:spcAft>
        <a:defRPr sz="3200" b="1">
          <a:solidFill>
            <a:srgbClr val="003399"/>
          </a:solidFill>
          <a:latin typeface="Garamond" pitchFamily="18" charset="0"/>
        </a:defRPr>
      </a:lvl6pPr>
      <a:lvl7pPr marL="914400" algn="l" rtl="0" eaLnBrk="1" fontAlgn="base" hangingPunct="1">
        <a:spcBef>
          <a:spcPct val="0"/>
        </a:spcBef>
        <a:spcAft>
          <a:spcPct val="0"/>
        </a:spcAft>
        <a:defRPr sz="3200" b="1">
          <a:solidFill>
            <a:srgbClr val="003399"/>
          </a:solidFill>
          <a:latin typeface="Garamond" pitchFamily="18" charset="0"/>
        </a:defRPr>
      </a:lvl7pPr>
      <a:lvl8pPr marL="1371600" algn="l" rtl="0" eaLnBrk="1" fontAlgn="base" hangingPunct="1">
        <a:spcBef>
          <a:spcPct val="0"/>
        </a:spcBef>
        <a:spcAft>
          <a:spcPct val="0"/>
        </a:spcAft>
        <a:defRPr sz="3200" b="1">
          <a:solidFill>
            <a:srgbClr val="003399"/>
          </a:solidFill>
          <a:latin typeface="Garamond" pitchFamily="18" charset="0"/>
        </a:defRPr>
      </a:lvl8pPr>
      <a:lvl9pPr marL="1828800" algn="l" rtl="0" eaLnBrk="1" fontAlgn="base" hangingPunct="1">
        <a:spcBef>
          <a:spcPct val="0"/>
        </a:spcBef>
        <a:spcAft>
          <a:spcPct val="0"/>
        </a:spcAft>
        <a:defRPr sz="3200" b="1">
          <a:solidFill>
            <a:srgbClr val="003399"/>
          </a:solidFill>
          <a:latin typeface="Garamond" pitchFamily="18" charset="0"/>
        </a:defRPr>
      </a:lvl9pPr>
    </p:titleStyle>
    <p:bodyStyle>
      <a:lvl1pPr marL="342900" indent="-342900" algn="l" rtl="0" eaLnBrk="1" fontAlgn="base" hangingPunct="1">
        <a:spcBef>
          <a:spcPct val="20000"/>
        </a:spcBef>
        <a:spcAft>
          <a:spcPct val="200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5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Introduktionsutbildning</a:t>
            </a:r>
            <a:br>
              <a:rPr lang="sv-SE" dirty="0"/>
            </a:br>
            <a:r>
              <a:rPr lang="sv-SE" dirty="0"/>
              <a:t>för nämndemän</a:t>
            </a:r>
          </a:p>
        </p:txBody>
      </p:sp>
      <p:sp>
        <p:nvSpPr>
          <p:cNvPr id="3" name="Underrubrik 2"/>
          <p:cNvSpPr>
            <a:spLocks noGrp="1"/>
          </p:cNvSpPr>
          <p:nvPr>
            <p:ph type="subTitle" idx="1"/>
          </p:nvPr>
        </p:nvSpPr>
        <p:spPr/>
        <p:txBody>
          <a:bodyPr/>
          <a:lstStyle/>
          <a:p>
            <a:r>
              <a:rPr lang="sv-SE"/>
              <a:t>Allmän förvaltningsdomstol</a:t>
            </a:r>
            <a:endParaRPr lang="sv-SE" dirty="0"/>
          </a:p>
        </p:txBody>
      </p:sp>
    </p:spTree>
    <p:extLst>
      <p:ext uri="{BB962C8B-B14F-4D97-AF65-F5344CB8AC3E}">
        <p14:creationId xmlns:p14="http://schemas.microsoft.com/office/powerpoint/2010/main" xmlns="" val="10635065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39750" y="287338"/>
            <a:ext cx="7772400" cy="719137"/>
          </a:xfrm>
          <a:noFill/>
        </p:spPr>
        <p:txBody>
          <a:bodyPr anchor="t"/>
          <a:lstStyle/>
          <a:p>
            <a:pPr eaLnBrk="1" hangingPunct="1"/>
            <a:r>
              <a:rPr lang="sv-SE" sz="3200" b="1" dirty="0">
                <a:solidFill>
                  <a:srgbClr val="003399"/>
                </a:solidFill>
              </a:rPr>
              <a:t>Nämndemannauppdraget – inte ett politiskt uppdrag</a:t>
            </a:r>
          </a:p>
        </p:txBody>
      </p:sp>
      <p:sp>
        <p:nvSpPr>
          <p:cNvPr id="8196" name="Rectangle 3"/>
          <p:cNvSpPr>
            <a:spLocks noGrp="1" noChangeArrowheads="1"/>
          </p:cNvSpPr>
          <p:nvPr>
            <p:ph type="body" sz="half" idx="1"/>
          </p:nvPr>
        </p:nvSpPr>
        <p:spPr>
          <a:xfrm>
            <a:off x="539750" y="1438275"/>
            <a:ext cx="7560642" cy="4114800"/>
          </a:xfrm>
          <a:noFill/>
        </p:spPr>
        <p:txBody>
          <a:bodyPr/>
          <a:lstStyle/>
          <a:p>
            <a:pPr marL="269875" indent="-269875" eaLnBrk="1" hangingPunct="1">
              <a:spcBef>
                <a:spcPts val="1000"/>
              </a:spcBef>
            </a:pPr>
            <a:r>
              <a:rPr lang="sv-SE" dirty="0"/>
              <a:t>Nämndemannen är lekmannadomare.</a:t>
            </a:r>
          </a:p>
          <a:p>
            <a:pPr marL="269875" indent="-269875" eaLnBrk="1" hangingPunct="1">
              <a:spcBef>
                <a:spcPts val="1000"/>
              </a:spcBef>
            </a:pPr>
            <a:r>
              <a:rPr lang="sv-SE" dirty="0"/>
              <a:t>Nämndemannen ska därför avlägga domared, anmäla </a:t>
            </a:r>
            <a:br>
              <a:rPr lang="sv-SE" dirty="0"/>
            </a:br>
            <a:r>
              <a:rPr lang="sv-SE" dirty="0"/>
              <a:t>jäv och iaktta tystnadsplikt.</a:t>
            </a:r>
          </a:p>
          <a:p>
            <a:pPr marL="269875" indent="-269875" eaLnBrk="1" hangingPunct="1">
              <a:spcBef>
                <a:spcPts val="1000"/>
              </a:spcBef>
            </a:pPr>
            <a:r>
              <a:rPr lang="sv-SE" dirty="0"/>
              <a:t>Nämndemannen har:</a:t>
            </a:r>
          </a:p>
          <a:p>
            <a:pPr marL="669925" lvl="1" indent="-269875">
              <a:spcBef>
                <a:spcPts val="0"/>
              </a:spcBef>
              <a:spcAft>
                <a:spcPts val="480"/>
              </a:spcAft>
            </a:pPr>
            <a:r>
              <a:rPr lang="sv-SE" sz="2000" dirty="0"/>
              <a:t>närvaroplikt för att delta i den dömande verksamheten</a:t>
            </a:r>
          </a:p>
          <a:p>
            <a:pPr marL="669925" lvl="1" indent="-269875">
              <a:spcBef>
                <a:spcPts val="0"/>
              </a:spcBef>
              <a:spcAft>
                <a:spcPts val="480"/>
              </a:spcAft>
            </a:pPr>
            <a:r>
              <a:rPr lang="sv-SE" sz="2000" dirty="0"/>
              <a:t>rösträtt</a:t>
            </a:r>
          </a:p>
          <a:p>
            <a:pPr marL="669925" lvl="1" indent="-269875" eaLnBrk="1" hangingPunct="1">
              <a:spcBef>
                <a:spcPts val="0"/>
              </a:spcBef>
              <a:spcAft>
                <a:spcPts val="480"/>
              </a:spcAft>
            </a:pPr>
            <a:r>
              <a:rPr lang="sv-SE" sz="2000" dirty="0"/>
              <a:t>rätt att vara skiljaktig</a:t>
            </a:r>
          </a:p>
          <a:p>
            <a:pPr marL="669925" lvl="1" indent="-269875" eaLnBrk="1" hangingPunct="1">
              <a:spcBef>
                <a:spcPts val="0"/>
              </a:spcBef>
              <a:spcAft>
                <a:spcPts val="480"/>
              </a:spcAft>
            </a:pPr>
            <a:r>
              <a:rPr lang="sv-SE" sz="2000" dirty="0"/>
              <a:t>ansvar för hur rätten dömer.</a:t>
            </a:r>
          </a:p>
          <a:p>
            <a:pPr marL="269875" indent="-269875" eaLnBrk="1" hangingPunct="1">
              <a:spcBef>
                <a:spcPts val="1000"/>
              </a:spcBef>
            </a:pPr>
            <a:r>
              <a:rPr lang="sv-SE" dirty="0"/>
              <a:t>Nämndemannauppdraget är inte ett politiskt uppdrag.</a:t>
            </a:r>
            <a:br>
              <a:rPr lang="sv-SE" dirty="0"/>
            </a:br>
            <a:endParaRPr lang="sv-SE" dirty="0"/>
          </a:p>
        </p:txBody>
      </p:sp>
    </p:spTree>
    <p:extLst>
      <p:ext uri="{BB962C8B-B14F-4D97-AF65-F5344CB8AC3E}">
        <p14:creationId xmlns:p14="http://schemas.microsoft.com/office/powerpoint/2010/main" xmlns="" val="177571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9750" y="287338"/>
            <a:ext cx="7772400" cy="719137"/>
          </a:xfrm>
          <a:noFill/>
        </p:spPr>
        <p:txBody>
          <a:bodyPr anchor="t"/>
          <a:lstStyle/>
          <a:p>
            <a:pPr eaLnBrk="1" hangingPunct="1"/>
            <a:r>
              <a:rPr lang="sv-SE" sz="3200" b="1" dirty="0">
                <a:solidFill>
                  <a:srgbClr val="003399"/>
                </a:solidFill>
              </a:rPr>
              <a:t>Domarjäv</a:t>
            </a:r>
          </a:p>
        </p:txBody>
      </p:sp>
      <p:sp>
        <p:nvSpPr>
          <p:cNvPr id="6" name="Rectangle 4"/>
          <p:cNvSpPr>
            <a:spLocks noChangeArrowheads="1"/>
          </p:cNvSpPr>
          <p:nvPr/>
        </p:nvSpPr>
        <p:spPr bwMode="auto">
          <a:xfrm>
            <a:off x="539552" y="1268760"/>
            <a:ext cx="7128900" cy="2503249"/>
          </a:xfrm>
          <a:prstGeom prst="rect">
            <a:avLst/>
          </a:prstGeom>
          <a:noFill/>
          <a:ln w="9525">
            <a:noFill/>
            <a:miter lim="800000"/>
            <a:headEnd/>
            <a:tailEnd/>
          </a:ln>
        </p:spPr>
        <p:txBody>
          <a:bodyPr wrap="square">
            <a:spAutoFit/>
          </a:bodyPr>
          <a:lstStyle/>
          <a:p>
            <a:pPr marL="342900" indent="-342900">
              <a:spcBef>
                <a:spcPts val="1000"/>
              </a:spcBef>
              <a:buFont typeface="Arial" panose="020B0604020202020204" pitchFamily="34" charset="0"/>
              <a:buChar char="•"/>
            </a:pPr>
            <a:r>
              <a:rPr lang="sv-SE" sz="2000" dirty="0">
                <a:solidFill>
                  <a:srgbClr val="000000"/>
                </a:solidFill>
              </a:rPr>
              <a:t>Domstolarna, och därmed såväl juristdomarna som nämndemännen, ska vara objektiva och opartiska.</a:t>
            </a:r>
          </a:p>
          <a:p>
            <a:pPr marL="342900" indent="-342900">
              <a:spcBef>
                <a:spcPts val="1000"/>
              </a:spcBef>
              <a:buFont typeface="Arial" panose="020B0604020202020204" pitchFamily="34" charset="0"/>
              <a:buChar char="•"/>
            </a:pPr>
            <a:r>
              <a:rPr lang="sv-SE" sz="2000" dirty="0">
                <a:solidFill>
                  <a:srgbClr val="000000"/>
                </a:solidFill>
              </a:rPr>
              <a:t>En domare prövar själv om han eller hon är jävig. Om man som nämndeman misstänker eller undrar om man är jävig  - kontakta rättens ordförande.</a:t>
            </a:r>
          </a:p>
          <a:p>
            <a:pPr marL="342900" indent="-342900">
              <a:spcBef>
                <a:spcPts val="1000"/>
              </a:spcBef>
              <a:buFont typeface="Arial" panose="020B0604020202020204" pitchFamily="34" charset="0"/>
              <a:buChar char="•"/>
            </a:pPr>
            <a:r>
              <a:rPr lang="sv-SE" sz="2000" dirty="0">
                <a:solidFill>
                  <a:srgbClr val="000000"/>
                </a:solidFill>
              </a:rPr>
              <a:t>Om någon av rättens ledamöter är jävig kan detta leda till att målet måste tas om.</a:t>
            </a:r>
          </a:p>
        </p:txBody>
      </p:sp>
    </p:spTree>
    <p:extLst>
      <p:ext uri="{BB962C8B-B14F-4D97-AF65-F5344CB8AC3E}">
        <p14:creationId xmlns:p14="http://schemas.microsoft.com/office/powerpoint/2010/main" xmlns="" val="42847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864" y="188640"/>
            <a:ext cx="8229600" cy="777875"/>
          </a:xfrm>
        </p:spPr>
        <p:txBody>
          <a:bodyPr/>
          <a:lstStyle/>
          <a:p>
            <a:r>
              <a:rPr lang="sv-SE" dirty="0"/>
              <a:t>Exempel på jäv</a:t>
            </a:r>
          </a:p>
        </p:txBody>
      </p:sp>
      <p:sp>
        <p:nvSpPr>
          <p:cNvPr id="3" name="Platshållare för text 2"/>
          <p:cNvSpPr>
            <a:spLocks noGrp="1"/>
          </p:cNvSpPr>
          <p:nvPr>
            <p:ph type="body" idx="1"/>
          </p:nvPr>
        </p:nvSpPr>
        <p:spPr>
          <a:xfrm>
            <a:off x="539552" y="1268760"/>
            <a:ext cx="8229600" cy="4713288"/>
          </a:xfrm>
        </p:spPr>
        <p:txBody>
          <a:bodyPr/>
          <a:lstStyle/>
          <a:p>
            <a:pPr>
              <a:spcBef>
                <a:spcPts val="1000"/>
              </a:spcBef>
            </a:pPr>
            <a:r>
              <a:rPr lang="sv-SE" dirty="0">
                <a:solidFill>
                  <a:srgbClr val="000000"/>
                </a:solidFill>
              </a:rPr>
              <a:t>Egen sak</a:t>
            </a:r>
          </a:p>
          <a:p>
            <a:pPr>
              <a:spcBef>
                <a:spcPts val="1000"/>
              </a:spcBef>
            </a:pPr>
            <a:r>
              <a:rPr lang="sv-SE" dirty="0" err="1">
                <a:solidFill>
                  <a:srgbClr val="000000"/>
                </a:solidFill>
              </a:rPr>
              <a:t>Släktskapsjäv</a:t>
            </a:r>
            <a:endParaRPr lang="sv-SE" dirty="0">
              <a:solidFill>
                <a:srgbClr val="000000"/>
              </a:solidFill>
            </a:endParaRPr>
          </a:p>
          <a:p>
            <a:pPr>
              <a:spcBef>
                <a:spcPts val="1000"/>
              </a:spcBef>
            </a:pPr>
            <a:r>
              <a:rPr lang="sv-SE" dirty="0" err="1">
                <a:solidFill>
                  <a:srgbClr val="000000"/>
                </a:solidFill>
              </a:rPr>
              <a:t>Ställföreträdarjäv</a:t>
            </a:r>
            <a:endParaRPr lang="sv-SE" dirty="0">
              <a:solidFill>
                <a:srgbClr val="000000"/>
              </a:solidFill>
            </a:endParaRPr>
          </a:p>
          <a:p>
            <a:pPr>
              <a:spcBef>
                <a:spcPts val="1000"/>
              </a:spcBef>
            </a:pPr>
            <a:r>
              <a:rPr lang="sv-SE" dirty="0" err="1">
                <a:solidFill>
                  <a:srgbClr val="000000"/>
                </a:solidFill>
              </a:rPr>
              <a:t>Tvåinstansjäv</a:t>
            </a:r>
            <a:endParaRPr lang="sv-SE" dirty="0">
              <a:solidFill>
                <a:srgbClr val="000000"/>
              </a:solidFill>
            </a:endParaRPr>
          </a:p>
          <a:p>
            <a:pPr>
              <a:spcBef>
                <a:spcPts val="1000"/>
              </a:spcBef>
            </a:pPr>
            <a:r>
              <a:rPr lang="sv-SE" dirty="0">
                <a:solidFill>
                  <a:srgbClr val="000000"/>
                </a:solidFill>
              </a:rPr>
              <a:t>Jäv på grund av annan särskild omständighet</a:t>
            </a:r>
          </a:p>
          <a:p>
            <a:pPr>
              <a:spcBef>
                <a:spcPts val="1000"/>
              </a:spcBef>
            </a:pPr>
            <a:r>
              <a:rPr lang="sv-SE" dirty="0">
                <a:solidFill>
                  <a:srgbClr val="000000"/>
                </a:solidFill>
              </a:rPr>
              <a:t>Delikatessjäv</a:t>
            </a:r>
          </a:p>
        </p:txBody>
      </p:sp>
    </p:spTree>
    <p:extLst>
      <p:ext uri="{BB962C8B-B14F-4D97-AF65-F5344CB8AC3E}">
        <p14:creationId xmlns:p14="http://schemas.microsoft.com/office/powerpoint/2010/main" xmlns="" val="1715548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518864" y="188640"/>
            <a:ext cx="8229600" cy="777875"/>
          </a:xfrm>
        </p:spPr>
        <p:txBody>
          <a:bodyPr/>
          <a:lstStyle/>
          <a:p>
            <a:r>
              <a:rPr lang="sv-SE" dirty="0"/>
              <a:t>Om du misstänker att du är jävig</a:t>
            </a:r>
          </a:p>
        </p:txBody>
      </p:sp>
      <p:sp>
        <p:nvSpPr>
          <p:cNvPr id="4" name="Platshållare för text 3"/>
          <p:cNvSpPr>
            <a:spLocks noGrp="1"/>
          </p:cNvSpPr>
          <p:nvPr>
            <p:ph type="body" idx="1"/>
          </p:nvPr>
        </p:nvSpPr>
        <p:spPr>
          <a:xfrm>
            <a:off x="518864" y="1268760"/>
            <a:ext cx="8229600" cy="4713288"/>
          </a:xfrm>
        </p:spPr>
        <p:txBody>
          <a:bodyPr/>
          <a:lstStyle/>
          <a:p>
            <a:r>
              <a:rPr lang="sv-SE" dirty="0"/>
              <a:t>Om du är släkt, vän eller på något annat sätt har någon form av relation till någon av parterna eller annan involverad person, exempelvis vittne; meddela genast ordföranden eftersom det kan vara en jävssituation.</a:t>
            </a:r>
          </a:p>
          <a:p>
            <a:r>
              <a:rPr lang="sv-SE" dirty="0"/>
              <a:t>Detsamma gäller om du misstänker jäv av annan orsak, t.ex. att du är engagerad i någon annan myndighets verksamhet såsom socialnämnd, fastighetsnämnd m.m.</a:t>
            </a:r>
          </a:p>
          <a:p>
            <a:r>
              <a:rPr lang="sv-SE" dirty="0"/>
              <a:t>Resonera hellre med ordföranden en gång för mycket än att tiga om en eventuell jävssituation.</a:t>
            </a:r>
          </a:p>
          <a:p>
            <a:r>
              <a:rPr lang="sv-SE" dirty="0"/>
              <a:t>En god regel är att direkt när man fått handlingarna i målet kontrollera namnet på parter och andra involverade så långt detta framgår av handlingarna.</a:t>
            </a:r>
          </a:p>
        </p:txBody>
      </p:sp>
    </p:spTree>
    <p:extLst>
      <p:ext uri="{BB962C8B-B14F-4D97-AF65-F5344CB8AC3E}">
        <p14:creationId xmlns:p14="http://schemas.microsoft.com/office/powerpoint/2010/main" xmlns="" val="4256848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864" y="188640"/>
            <a:ext cx="8229600" cy="777875"/>
          </a:xfrm>
        </p:spPr>
        <p:txBody>
          <a:bodyPr/>
          <a:lstStyle/>
          <a:p>
            <a:r>
              <a:rPr lang="sv-SE" dirty="0"/>
              <a:t>Uppträdande i rättssalen - bemötande</a:t>
            </a:r>
          </a:p>
        </p:txBody>
      </p:sp>
      <p:sp>
        <p:nvSpPr>
          <p:cNvPr id="3" name="Platshållare för text 2"/>
          <p:cNvSpPr>
            <a:spLocks noGrp="1"/>
          </p:cNvSpPr>
          <p:nvPr>
            <p:ph type="body" idx="1"/>
          </p:nvPr>
        </p:nvSpPr>
        <p:spPr>
          <a:xfrm>
            <a:off x="518864" y="1268760"/>
            <a:ext cx="8229600" cy="3456285"/>
          </a:xfrm>
        </p:spPr>
        <p:txBody>
          <a:bodyPr/>
          <a:lstStyle/>
          <a:p>
            <a:r>
              <a:rPr lang="sv-SE" dirty="0"/>
              <a:t>Bär vårdad klädsel.</a:t>
            </a:r>
          </a:p>
          <a:p>
            <a:r>
              <a:rPr lang="sv-SE" dirty="0"/>
              <a:t>Bär inte synliga partibeteckningar eller sympatimarkeringar.</a:t>
            </a:r>
          </a:p>
          <a:p>
            <a:r>
              <a:rPr lang="sv-SE" dirty="0"/>
              <a:t>Ha aldrig mobiltelefon påslagen under förhandling (stäng av </a:t>
            </a:r>
            <a:br>
              <a:rPr lang="sv-SE" dirty="0"/>
            </a:br>
            <a:r>
              <a:rPr lang="sv-SE" dirty="0"/>
              <a:t>den helt).</a:t>
            </a:r>
          </a:p>
          <a:p>
            <a:r>
              <a:rPr lang="sv-SE" dirty="0"/>
              <a:t>Häng hela tiden med i vad som händer</a:t>
            </a:r>
          </a:p>
          <a:p>
            <a:pPr lvl="1"/>
            <a:r>
              <a:rPr lang="sv-SE" sz="2000" dirty="0"/>
              <a:t>Om du känner att du behöver paus, skicka en lapp</a:t>
            </a:r>
            <a:br>
              <a:rPr lang="sv-SE" sz="2000" dirty="0"/>
            </a:br>
            <a:r>
              <a:rPr lang="sv-SE" sz="2000" dirty="0"/>
              <a:t>till</a:t>
            </a:r>
            <a:r>
              <a:rPr lang="sv-SE" dirty="0"/>
              <a:t> </a:t>
            </a:r>
            <a:r>
              <a:rPr lang="sv-SE" sz="2000" dirty="0"/>
              <a:t>ordföranden</a:t>
            </a:r>
          </a:p>
          <a:p>
            <a:pPr lvl="1"/>
            <a:r>
              <a:rPr lang="sv-SE" sz="2000" dirty="0"/>
              <a:t>Blunda inte, detta kan missuppfattas som sovande</a:t>
            </a:r>
          </a:p>
          <a:p>
            <a:pPr lvl="1"/>
            <a:r>
              <a:rPr lang="sv-SE" sz="2000" dirty="0"/>
              <a:t>Visa att du hela tiden lyssnar intresserat.</a:t>
            </a:r>
          </a:p>
          <a:p>
            <a:pPr marL="0" indent="0">
              <a:buNone/>
            </a:pPr>
            <a:endParaRPr lang="sv-SE" dirty="0"/>
          </a:p>
        </p:txBody>
      </p:sp>
    </p:spTree>
    <p:extLst>
      <p:ext uri="{BB962C8B-B14F-4D97-AF65-F5344CB8AC3E}">
        <p14:creationId xmlns:p14="http://schemas.microsoft.com/office/powerpoint/2010/main" xmlns="" val="382885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864" y="188640"/>
            <a:ext cx="8229600" cy="777875"/>
          </a:xfrm>
        </p:spPr>
        <p:txBody>
          <a:bodyPr/>
          <a:lstStyle/>
          <a:p>
            <a:r>
              <a:rPr lang="sv-SE" dirty="0"/>
              <a:t>Uppträdande i rättssalen - bemötande</a:t>
            </a:r>
          </a:p>
        </p:txBody>
      </p:sp>
      <p:sp>
        <p:nvSpPr>
          <p:cNvPr id="3" name="Platshållare för text 2"/>
          <p:cNvSpPr>
            <a:spLocks noGrp="1"/>
          </p:cNvSpPr>
          <p:nvPr>
            <p:ph type="body" idx="1"/>
          </p:nvPr>
        </p:nvSpPr>
        <p:spPr>
          <a:xfrm>
            <a:off x="529208" y="1268760"/>
            <a:ext cx="8291264" cy="4713288"/>
          </a:xfrm>
        </p:spPr>
        <p:txBody>
          <a:bodyPr/>
          <a:lstStyle/>
          <a:p>
            <a:r>
              <a:rPr lang="sv-SE" dirty="0"/>
              <a:t>Ha alltid ett neutralt intryck inför parterna:</a:t>
            </a:r>
          </a:p>
          <a:p>
            <a:pPr lvl="1">
              <a:spcBef>
                <a:spcPts val="0"/>
              </a:spcBef>
              <a:spcAft>
                <a:spcPts val="480"/>
              </a:spcAft>
            </a:pPr>
            <a:r>
              <a:rPr lang="sv-SE" sz="2000" dirty="0"/>
              <a:t>Nicka inte instämmande mot endera parten</a:t>
            </a:r>
          </a:p>
          <a:p>
            <a:pPr lvl="1">
              <a:spcBef>
                <a:spcPts val="0"/>
              </a:spcBef>
              <a:spcAft>
                <a:spcPts val="480"/>
              </a:spcAft>
            </a:pPr>
            <a:r>
              <a:rPr lang="sv-SE" sz="2000" dirty="0"/>
              <a:t>Försök att anteckna ungefär lika mycket för båda sidor</a:t>
            </a:r>
          </a:p>
          <a:p>
            <a:pPr lvl="1">
              <a:spcBef>
                <a:spcPts val="0"/>
              </a:spcBef>
              <a:spcAft>
                <a:spcPts val="480"/>
              </a:spcAft>
            </a:pPr>
            <a:r>
              <a:rPr lang="sv-SE" sz="2000" dirty="0"/>
              <a:t>Visa inte reaktioner vid bevisupptagning eller redogörelser m.m.</a:t>
            </a:r>
          </a:p>
          <a:p>
            <a:pPr>
              <a:spcBef>
                <a:spcPts val="1000"/>
              </a:spcBef>
            </a:pPr>
            <a:r>
              <a:rPr lang="sv-SE" dirty="0"/>
              <a:t>Eventuella frågor från rätten ställs av ordföranden</a:t>
            </a:r>
          </a:p>
        </p:txBody>
      </p:sp>
    </p:spTree>
    <p:extLst>
      <p:ext uri="{BB962C8B-B14F-4D97-AF65-F5344CB8AC3E}">
        <p14:creationId xmlns:p14="http://schemas.microsoft.com/office/powerpoint/2010/main" xmlns="" val="393470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864" y="188640"/>
            <a:ext cx="8229600" cy="777875"/>
          </a:xfrm>
        </p:spPr>
        <p:txBody>
          <a:bodyPr/>
          <a:lstStyle/>
          <a:p>
            <a:r>
              <a:rPr lang="sv-SE" dirty="0"/>
              <a:t>Bemötande och jäv – att tänka på</a:t>
            </a:r>
          </a:p>
        </p:txBody>
      </p:sp>
      <p:sp>
        <p:nvSpPr>
          <p:cNvPr id="3" name="Platshållare för innehåll 2"/>
          <p:cNvSpPr>
            <a:spLocks noGrp="1"/>
          </p:cNvSpPr>
          <p:nvPr>
            <p:ph idx="1"/>
          </p:nvPr>
        </p:nvSpPr>
        <p:spPr>
          <a:xfrm>
            <a:off x="539552" y="1268760"/>
            <a:ext cx="8229600" cy="4713288"/>
          </a:xfrm>
        </p:spPr>
        <p:txBody>
          <a:bodyPr/>
          <a:lstStyle/>
          <a:p>
            <a:r>
              <a:rPr lang="sv-SE" dirty="0"/>
              <a:t>Om du är aktiv på sociala medier eller i andra sociala sammanhang; tänk på att inte kommentera eller redogöra för ”dina” mål eller personer som är inblandade i målen.</a:t>
            </a:r>
          </a:p>
        </p:txBody>
      </p:sp>
    </p:spTree>
    <p:extLst>
      <p:ext uri="{BB962C8B-B14F-4D97-AF65-F5344CB8AC3E}">
        <p14:creationId xmlns:p14="http://schemas.microsoft.com/office/powerpoint/2010/main" xmlns="" val="3037580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Praktiskt att tänka på</a:t>
            </a:r>
          </a:p>
        </p:txBody>
      </p:sp>
      <p:sp>
        <p:nvSpPr>
          <p:cNvPr id="3" name="Platshållare för innehåll 2"/>
          <p:cNvSpPr>
            <a:spLocks noGrp="1"/>
          </p:cNvSpPr>
          <p:nvPr>
            <p:ph idx="1"/>
          </p:nvPr>
        </p:nvSpPr>
        <p:spPr/>
        <p:txBody>
          <a:bodyPr/>
          <a:lstStyle/>
          <a:p>
            <a:r>
              <a:rPr lang="sv-SE" dirty="0"/>
              <a:t>Kom i god tid före förhandlingen.</a:t>
            </a:r>
          </a:p>
          <a:p>
            <a:r>
              <a:rPr lang="sv-SE" dirty="0"/>
              <a:t>Meddela genast domstolen om du blir sjuk inför en förhandling eller föredragning. </a:t>
            </a:r>
          </a:p>
          <a:p>
            <a:r>
              <a:rPr lang="sv-SE" dirty="0"/>
              <a:t>Räkna med att förseningar förekommer, boka inte in andra åtaganden i anslutning till förhandlingar.</a:t>
            </a:r>
          </a:p>
          <a:p>
            <a:r>
              <a:rPr lang="sv-SE" dirty="0"/>
              <a:t>Var medveten om att målet kan behöva fortsätta en annan dag.</a:t>
            </a:r>
          </a:p>
          <a:p>
            <a:r>
              <a:rPr lang="sv-SE" dirty="0"/>
              <a:t>Tacka inte ja till omfattande uppdrag om du vet att du t.ex. ska resa bort eller har andra hinder i anslutning.</a:t>
            </a:r>
          </a:p>
          <a:p>
            <a:r>
              <a:rPr lang="sv-SE" dirty="0"/>
              <a:t>Sitt inte i t.ex. socialnämnd om du ska tjänstgöra som nämndeman, det kan innebära jäv.</a:t>
            </a:r>
          </a:p>
          <a:p>
            <a:r>
              <a:rPr lang="sv-SE" dirty="0"/>
              <a:t>Meddela domstolen om du ska flytta, din behörighet som nämndeman kan påverkas.</a:t>
            </a:r>
          </a:p>
          <a:p>
            <a:endParaRPr lang="sv-SE" dirty="0"/>
          </a:p>
        </p:txBody>
      </p:sp>
      <p:sp>
        <p:nvSpPr>
          <p:cNvPr id="4" name="Platshållare för sidfot 3"/>
          <p:cNvSpPr>
            <a:spLocks noGrp="1"/>
          </p:cNvSpPr>
          <p:nvPr>
            <p:ph type="ftr" sz="quarter" idx="10"/>
          </p:nvPr>
        </p:nvSpPr>
        <p:spPr/>
        <p:txBody>
          <a:bodyPr/>
          <a:lstStyle/>
          <a:p>
            <a:endParaRPr lang="sv-SE"/>
          </a:p>
        </p:txBody>
      </p:sp>
    </p:spTree>
    <p:extLst>
      <p:ext uri="{BB962C8B-B14F-4D97-AF65-F5344CB8AC3E}">
        <p14:creationId xmlns:p14="http://schemas.microsoft.com/office/powerpoint/2010/main" xmlns="" val="3753770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18864" y="188640"/>
            <a:ext cx="8229600" cy="777875"/>
          </a:xfrm>
        </p:spPr>
        <p:txBody>
          <a:bodyPr/>
          <a:lstStyle/>
          <a:p>
            <a:pPr eaLnBrk="1" hangingPunct="1"/>
            <a:r>
              <a:rPr lang="sv-SE" altLang="sv-SE" dirty="0"/>
              <a:t>Förvaltningsrättens roll och uppgift</a:t>
            </a:r>
          </a:p>
        </p:txBody>
      </p:sp>
      <p:sp>
        <p:nvSpPr>
          <p:cNvPr id="4100" name="Rectangle 3"/>
          <p:cNvSpPr>
            <a:spLocks noGrp="1" noChangeArrowheads="1"/>
          </p:cNvSpPr>
          <p:nvPr>
            <p:ph type="body" idx="1"/>
          </p:nvPr>
        </p:nvSpPr>
        <p:spPr>
          <a:xfrm>
            <a:off x="539552" y="1268760"/>
            <a:ext cx="8229600" cy="2232695"/>
          </a:xfrm>
        </p:spPr>
        <p:txBody>
          <a:bodyPr/>
          <a:lstStyle/>
          <a:p>
            <a:pPr eaLnBrk="1" hangingPunct="1">
              <a:spcBef>
                <a:spcPts val="1000"/>
              </a:spcBef>
            </a:pPr>
            <a:r>
              <a:rPr lang="sv-SE" altLang="sv-SE" dirty="0"/>
              <a:t>Förvaltningsrätten är första instans bland de allmänna förvaltningsdomstolarna.</a:t>
            </a:r>
          </a:p>
          <a:p>
            <a:pPr eaLnBrk="1" hangingPunct="1">
              <a:spcBef>
                <a:spcPts val="1000"/>
              </a:spcBef>
            </a:pPr>
            <a:r>
              <a:rPr lang="sv-SE" altLang="sv-SE" dirty="0"/>
              <a:t>Förvaltningsrätternas huvudsakliga uppgift är att pröva olika myndighetsbeslut som en enskild, ett företag eller annan klagat på.</a:t>
            </a:r>
          </a:p>
        </p:txBody>
      </p:sp>
      <p:sp>
        <p:nvSpPr>
          <p:cNvPr id="4101" name="AutoShape 7"/>
          <p:cNvSpPr>
            <a:spLocks noChangeArrowheads="1"/>
          </p:cNvSpPr>
          <p:nvPr/>
        </p:nvSpPr>
        <p:spPr bwMode="auto">
          <a:xfrm>
            <a:off x="7077075" y="4006255"/>
            <a:ext cx="1743075" cy="1150937"/>
          </a:xfrm>
          <a:prstGeom prst="flowChartProcess">
            <a:avLst/>
          </a:prstGeom>
          <a:solidFill>
            <a:srgbClr val="CC6666"/>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nchor="ctr">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endParaRPr lang="sv-SE" altLang="sv-SE" sz="1400"/>
          </a:p>
        </p:txBody>
      </p:sp>
      <p:sp>
        <p:nvSpPr>
          <p:cNvPr id="4102" name="AutoShape 8"/>
          <p:cNvSpPr>
            <a:spLocks noChangeArrowheads="1"/>
          </p:cNvSpPr>
          <p:nvPr/>
        </p:nvSpPr>
        <p:spPr bwMode="auto">
          <a:xfrm>
            <a:off x="538163" y="4006255"/>
            <a:ext cx="1743075" cy="1150937"/>
          </a:xfrm>
          <a:prstGeom prst="flowChartProcess">
            <a:avLst/>
          </a:prstGeom>
          <a:solidFill>
            <a:schemeClr val="bg2"/>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nchor="ctr">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endParaRPr lang="sv-SE" altLang="sv-SE" sz="1400"/>
          </a:p>
        </p:txBody>
      </p:sp>
      <p:sp>
        <p:nvSpPr>
          <p:cNvPr id="4103" name="AutoShape 9"/>
          <p:cNvSpPr>
            <a:spLocks noChangeArrowheads="1"/>
          </p:cNvSpPr>
          <p:nvPr/>
        </p:nvSpPr>
        <p:spPr bwMode="auto">
          <a:xfrm>
            <a:off x="4897438" y="4006255"/>
            <a:ext cx="1743075" cy="1150937"/>
          </a:xfrm>
          <a:prstGeom prst="flowChartProcess">
            <a:avLst/>
          </a:prstGeom>
          <a:solidFill>
            <a:srgbClr val="FFCC66"/>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nchor="ctr">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endParaRPr lang="sv-SE" altLang="sv-SE" sz="1400"/>
          </a:p>
        </p:txBody>
      </p:sp>
      <p:sp>
        <p:nvSpPr>
          <p:cNvPr id="4104" name="AutoShape 10"/>
          <p:cNvSpPr>
            <a:spLocks noChangeArrowheads="1"/>
          </p:cNvSpPr>
          <p:nvPr/>
        </p:nvSpPr>
        <p:spPr bwMode="auto">
          <a:xfrm>
            <a:off x="2717800" y="4006255"/>
            <a:ext cx="1743075" cy="1150937"/>
          </a:xfrm>
          <a:prstGeom prst="flowChartProcess">
            <a:avLst/>
          </a:prstGeom>
          <a:solidFill>
            <a:srgbClr val="6699CC">
              <a:alpha val="70979"/>
            </a:srgbClr>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nchor="ctr">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endParaRPr lang="sv-SE" altLang="sv-SE" sz="1400"/>
          </a:p>
        </p:txBody>
      </p:sp>
      <p:sp>
        <p:nvSpPr>
          <p:cNvPr id="4105" name="Line 11"/>
          <p:cNvSpPr>
            <a:spLocks noChangeShapeType="1"/>
          </p:cNvSpPr>
          <p:nvPr/>
        </p:nvSpPr>
        <p:spPr bwMode="auto">
          <a:xfrm>
            <a:off x="2355850" y="4582517"/>
            <a:ext cx="288925"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sv-SE"/>
          </a:p>
        </p:txBody>
      </p:sp>
      <p:sp>
        <p:nvSpPr>
          <p:cNvPr id="4106" name="Line 12"/>
          <p:cNvSpPr>
            <a:spLocks noChangeShapeType="1"/>
          </p:cNvSpPr>
          <p:nvPr/>
        </p:nvSpPr>
        <p:spPr bwMode="auto">
          <a:xfrm>
            <a:off x="4535488" y="4582517"/>
            <a:ext cx="288925"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sv-SE"/>
          </a:p>
        </p:txBody>
      </p:sp>
      <p:sp>
        <p:nvSpPr>
          <p:cNvPr id="4107" name="Line 13"/>
          <p:cNvSpPr>
            <a:spLocks noChangeShapeType="1"/>
          </p:cNvSpPr>
          <p:nvPr/>
        </p:nvSpPr>
        <p:spPr bwMode="auto">
          <a:xfrm>
            <a:off x="6713538" y="4582517"/>
            <a:ext cx="288925"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sv-SE"/>
          </a:p>
        </p:txBody>
      </p:sp>
      <p:sp>
        <p:nvSpPr>
          <p:cNvPr id="4108" name="Text Box 14"/>
          <p:cNvSpPr txBox="1">
            <a:spLocks noChangeArrowheads="1"/>
          </p:cNvSpPr>
          <p:nvPr/>
        </p:nvSpPr>
        <p:spPr bwMode="auto">
          <a:xfrm>
            <a:off x="520822" y="4368205"/>
            <a:ext cx="174759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r>
              <a:rPr lang="sv-SE" altLang="sv-SE" sz="1500" b="1" dirty="0"/>
              <a:t>Myndighetsbeslut</a:t>
            </a:r>
          </a:p>
        </p:txBody>
      </p:sp>
      <p:sp>
        <p:nvSpPr>
          <p:cNvPr id="4109" name="Text Box 15"/>
          <p:cNvSpPr txBox="1">
            <a:spLocks noChangeArrowheads="1"/>
          </p:cNvSpPr>
          <p:nvPr/>
        </p:nvSpPr>
        <p:spPr bwMode="auto">
          <a:xfrm>
            <a:off x="2653125" y="4388842"/>
            <a:ext cx="185178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r>
              <a:rPr lang="sv-SE" altLang="sv-SE" sz="1500" b="1" dirty="0"/>
              <a:t>Förvaltningsrätten</a:t>
            </a:r>
          </a:p>
        </p:txBody>
      </p:sp>
      <p:sp>
        <p:nvSpPr>
          <p:cNvPr id="4110" name="Text Box 16"/>
          <p:cNvSpPr txBox="1">
            <a:spLocks noChangeArrowheads="1"/>
          </p:cNvSpPr>
          <p:nvPr/>
        </p:nvSpPr>
        <p:spPr bwMode="auto">
          <a:xfrm>
            <a:off x="4897438" y="4388842"/>
            <a:ext cx="1743075"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r>
              <a:rPr lang="sv-SE" altLang="sv-SE" sz="1500" b="1" dirty="0"/>
              <a:t>Kammarrätten</a:t>
            </a:r>
          </a:p>
        </p:txBody>
      </p:sp>
      <p:sp>
        <p:nvSpPr>
          <p:cNvPr id="4111" name="Text Box 17"/>
          <p:cNvSpPr txBox="1">
            <a:spLocks noChangeArrowheads="1"/>
          </p:cNvSpPr>
          <p:nvPr/>
        </p:nvSpPr>
        <p:spPr bwMode="auto">
          <a:xfrm>
            <a:off x="7077075" y="4222155"/>
            <a:ext cx="1743075"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r>
              <a:rPr lang="sv-SE" altLang="sv-SE" sz="1500" b="1" dirty="0"/>
              <a:t>Högsta förvaltnings-domstolen</a:t>
            </a:r>
          </a:p>
        </p:txBody>
      </p:sp>
    </p:spTree>
    <p:extLst>
      <p:ext uri="{BB962C8B-B14F-4D97-AF65-F5344CB8AC3E}">
        <p14:creationId xmlns:p14="http://schemas.microsoft.com/office/powerpoint/2010/main" xmlns="" val="2867920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4105" grpId="0" animBg="1"/>
      <p:bldP spid="4106" grpId="0" animBg="1"/>
      <p:bldP spid="4107" grpId="0" animBg="1"/>
      <p:bldP spid="4108" grpId="0"/>
      <p:bldP spid="4109" grpId="0"/>
      <p:bldP spid="4110" grpId="0"/>
      <p:bldP spid="41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chor="t"/>
          <a:lstStyle/>
          <a:p>
            <a:pPr eaLnBrk="1" hangingPunct="1"/>
            <a:r>
              <a:rPr lang="sv-SE" altLang="sv-SE" dirty="0"/>
              <a:t>Vissa förvaltningsrätter är även </a:t>
            </a:r>
            <a:br>
              <a:rPr lang="sv-SE" altLang="sv-SE" dirty="0"/>
            </a:br>
            <a:r>
              <a:rPr lang="sv-SE" altLang="sv-SE" dirty="0"/>
              <a:t>migrationsdomstol</a:t>
            </a:r>
          </a:p>
        </p:txBody>
      </p:sp>
      <p:sp>
        <p:nvSpPr>
          <p:cNvPr id="5127" name="Text Box 14"/>
          <p:cNvSpPr txBox="1">
            <a:spLocks noChangeArrowheads="1"/>
          </p:cNvSpPr>
          <p:nvPr/>
        </p:nvSpPr>
        <p:spPr bwMode="auto">
          <a:xfrm>
            <a:off x="6629401" y="3430589"/>
            <a:ext cx="20526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r>
              <a:rPr lang="sv-SE" altLang="sv-SE" sz="1200" dirty="0"/>
              <a:t>Kammarrätten i Stockholm </a:t>
            </a:r>
            <a:br>
              <a:rPr lang="sv-SE" altLang="sv-SE" sz="1200" dirty="0"/>
            </a:br>
            <a:endParaRPr lang="sv-SE" altLang="sv-SE" sz="1200" dirty="0"/>
          </a:p>
        </p:txBody>
      </p:sp>
      <p:sp>
        <p:nvSpPr>
          <p:cNvPr id="15" name="AutoShape 5"/>
          <p:cNvSpPr>
            <a:spLocks noChangeArrowheads="1"/>
          </p:cNvSpPr>
          <p:nvPr/>
        </p:nvSpPr>
        <p:spPr bwMode="auto">
          <a:xfrm>
            <a:off x="539750" y="1808163"/>
            <a:ext cx="2374900" cy="1368425"/>
          </a:xfrm>
          <a:prstGeom prst="flowChartProcess">
            <a:avLst/>
          </a:prstGeom>
          <a:solidFill>
            <a:schemeClr val="bg2"/>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nchor="ctr">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endParaRPr lang="sv-SE" altLang="sv-SE" sz="1400"/>
          </a:p>
        </p:txBody>
      </p:sp>
      <p:sp>
        <p:nvSpPr>
          <p:cNvPr id="16" name="AutoShape 6"/>
          <p:cNvSpPr>
            <a:spLocks noChangeArrowheads="1"/>
          </p:cNvSpPr>
          <p:nvPr/>
        </p:nvSpPr>
        <p:spPr bwMode="auto">
          <a:xfrm>
            <a:off x="6505575" y="1808163"/>
            <a:ext cx="2386013" cy="1368425"/>
          </a:xfrm>
          <a:prstGeom prst="flowChartProcess">
            <a:avLst/>
          </a:prstGeom>
          <a:solidFill>
            <a:srgbClr val="FFCC66"/>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nchor="ctr">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endParaRPr lang="sv-SE" altLang="sv-SE" sz="1400"/>
          </a:p>
        </p:txBody>
      </p:sp>
      <p:sp>
        <p:nvSpPr>
          <p:cNvPr id="17" name="AutoShape 7"/>
          <p:cNvSpPr>
            <a:spLocks noChangeArrowheads="1"/>
          </p:cNvSpPr>
          <p:nvPr/>
        </p:nvSpPr>
        <p:spPr bwMode="auto">
          <a:xfrm>
            <a:off x="3522663" y="1808163"/>
            <a:ext cx="2344738" cy="1368425"/>
          </a:xfrm>
          <a:prstGeom prst="flowChartProcess">
            <a:avLst/>
          </a:prstGeom>
          <a:solidFill>
            <a:srgbClr val="6699CC">
              <a:alpha val="70979"/>
            </a:srgbClr>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anchor="ctr">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endParaRPr lang="sv-SE" altLang="sv-SE" sz="1400"/>
          </a:p>
        </p:txBody>
      </p:sp>
      <p:sp>
        <p:nvSpPr>
          <p:cNvPr id="18" name="Line 8"/>
          <p:cNvSpPr>
            <a:spLocks noChangeShapeType="1"/>
          </p:cNvSpPr>
          <p:nvPr/>
        </p:nvSpPr>
        <p:spPr bwMode="auto">
          <a:xfrm>
            <a:off x="3027363" y="2455863"/>
            <a:ext cx="395288"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sv-SE"/>
          </a:p>
        </p:txBody>
      </p:sp>
      <p:sp>
        <p:nvSpPr>
          <p:cNvPr id="19" name="Line 9"/>
          <p:cNvSpPr>
            <a:spLocks noChangeShapeType="1"/>
          </p:cNvSpPr>
          <p:nvPr/>
        </p:nvSpPr>
        <p:spPr bwMode="auto">
          <a:xfrm>
            <a:off x="6010275" y="2455863"/>
            <a:ext cx="395288"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sv-SE"/>
          </a:p>
        </p:txBody>
      </p:sp>
      <p:sp>
        <p:nvSpPr>
          <p:cNvPr id="20" name="Text Box 10"/>
          <p:cNvSpPr txBox="1">
            <a:spLocks noChangeArrowheads="1"/>
          </p:cNvSpPr>
          <p:nvPr/>
        </p:nvSpPr>
        <p:spPr bwMode="auto">
          <a:xfrm>
            <a:off x="720725" y="2311401"/>
            <a:ext cx="19875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r>
              <a:rPr lang="sv-SE" altLang="sv-SE" sz="1800" b="1" dirty="0"/>
              <a:t>Migrationsverket</a:t>
            </a:r>
          </a:p>
        </p:txBody>
      </p:sp>
      <p:sp>
        <p:nvSpPr>
          <p:cNvPr id="21" name="Text Box 11"/>
          <p:cNvSpPr txBox="1">
            <a:spLocks noChangeArrowheads="1"/>
          </p:cNvSpPr>
          <p:nvPr/>
        </p:nvSpPr>
        <p:spPr bwMode="auto">
          <a:xfrm>
            <a:off x="3522663" y="2141538"/>
            <a:ext cx="2344738"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r>
              <a:rPr lang="sv-SE" altLang="sv-SE" sz="1200" b="1" dirty="0"/>
              <a:t/>
            </a:r>
            <a:br>
              <a:rPr lang="sv-SE" altLang="sv-SE" sz="1200" b="1" dirty="0"/>
            </a:br>
            <a:r>
              <a:rPr lang="sv-SE" altLang="sv-SE" sz="1800" b="1" dirty="0"/>
              <a:t>Migrationsdomstol</a:t>
            </a:r>
          </a:p>
        </p:txBody>
      </p:sp>
      <p:sp>
        <p:nvSpPr>
          <p:cNvPr id="22" name="Text Box 12"/>
          <p:cNvSpPr txBox="1">
            <a:spLocks noChangeArrowheads="1"/>
          </p:cNvSpPr>
          <p:nvPr/>
        </p:nvSpPr>
        <p:spPr bwMode="auto">
          <a:xfrm>
            <a:off x="6505575" y="2219326"/>
            <a:ext cx="23860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r>
              <a:rPr lang="sv-SE" altLang="sv-SE" sz="1800" b="1" dirty="0"/>
              <a:t>Migrations-</a:t>
            </a:r>
            <a:br>
              <a:rPr lang="sv-SE" altLang="sv-SE" sz="1800" b="1" dirty="0"/>
            </a:br>
            <a:r>
              <a:rPr lang="sv-SE" altLang="sv-SE" sz="1800" b="1" dirty="0"/>
              <a:t>överdomstolen</a:t>
            </a:r>
          </a:p>
        </p:txBody>
      </p:sp>
      <p:sp>
        <p:nvSpPr>
          <p:cNvPr id="23" name="Text Box 13"/>
          <p:cNvSpPr txBox="1">
            <a:spLocks noChangeArrowheads="1"/>
          </p:cNvSpPr>
          <p:nvPr/>
        </p:nvSpPr>
        <p:spPr bwMode="auto">
          <a:xfrm>
            <a:off x="3449637" y="3429000"/>
            <a:ext cx="2513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algn="l" eaLnBrk="0" hangingPunct="0">
              <a:spcBef>
                <a:spcPct val="20000"/>
              </a:spcBef>
              <a:spcAft>
                <a:spcPct val="20000"/>
              </a:spcAft>
              <a:buChar char="•"/>
              <a:defRPr sz="2000">
                <a:solidFill>
                  <a:schemeClr val="tx1"/>
                </a:solidFill>
                <a:latin typeface="Trebuchet MS" pitchFamily="34" charset="0"/>
              </a:defRPr>
            </a:lvl1pPr>
            <a:lvl2pPr marL="742950" indent="-285750" algn="l" eaLnBrk="0" hangingPunct="0">
              <a:spcBef>
                <a:spcPct val="20000"/>
              </a:spcBef>
              <a:buChar char="–"/>
              <a:defRPr>
                <a:solidFill>
                  <a:schemeClr val="tx1"/>
                </a:solidFill>
                <a:latin typeface="Trebuchet MS" pitchFamily="34" charset="0"/>
              </a:defRPr>
            </a:lvl2pPr>
            <a:lvl3pPr marL="1143000" indent="-228600" algn="l" eaLnBrk="0" hangingPunct="0">
              <a:spcBef>
                <a:spcPct val="20000"/>
              </a:spcBef>
              <a:buChar char="•"/>
              <a:defRPr sz="1600">
                <a:solidFill>
                  <a:schemeClr val="tx1"/>
                </a:solidFill>
                <a:latin typeface="Trebuchet MS" pitchFamily="34" charset="0"/>
              </a:defRPr>
            </a:lvl3pPr>
            <a:lvl4pPr marL="1600200" indent="-228600" algn="l" eaLnBrk="0" hangingPunct="0">
              <a:spcBef>
                <a:spcPct val="20000"/>
              </a:spcBef>
              <a:buChar char="–"/>
              <a:defRPr sz="1400">
                <a:solidFill>
                  <a:schemeClr val="tx1"/>
                </a:solidFill>
                <a:latin typeface="Trebuchet MS" pitchFamily="34" charset="0"/>
              </a:defRPr>
            </a:lvl4pPr>
            <a:lvl5pPr marL="2057400" indent="-228600" algn="l" eaLnBrk="0" hangingPunct="0">
              <a:spcBef>
                <a:spcPct val="20000"/>
              </a:spcBef>
              <a:buChar char="»"/>
              <a:defRPr sz="1200">
                <a:solidFill>
                  <a:schemeClr val="tx1"/>
                </a:solidFill>
                <a:latin typeface="Trebuchet MS" pitchFamily="34" charset="0"/>
              </a:defRPr>
            </a:lvl5pPr>
            <a:lvl6pPr marL="2514600" indent="-228600" eaLnBrk="0" fontAlgn="base" hangingPunct="0">
              <a:spcBef>
                <a:spcPct val="20000"/>
              </a:spcBef>
              <a:spcAft>
                <a:spcPct val="0"/>
              </a:spcAft>
              <a:buChar char="»"/>
              <a:defRPr sz="1200">
                <a:solidFill>
                  <a:schemeClr val="tx1"/>
                </a:solidFill>
                <a:latin typeface="Trebuchet MS" pitchFamily="34" charset="0"/>
              </a:defRPr>
            </a:lvl6pPr>
            <a:lvl7pPr marL="2971800" indent="-228600" eaLnBrk="0" fontAlgn="base" hangingPunct="0">
              <a:spcBef>
                <a:spcPct val="20000"/>
              </a:spcBef>
              <a:spcAft>
                <a:spcPct val="0"/>
              </a:spcAft>
              <a:buChar char="»"/>
              <a:defRPr sz="1200">
                <a:solidFill>
                  <a:schemeClr val="tx1"/>
                </a:solidFill>
                <a:latin typeface="Trebuchet MS" pitchFamily="34" charset="0"/>
              </a:defRPr>
            </a:lvl7pPr>
            <a:lvl8pPr marL="3429000" indent="-228600" eaLnBrk="0" fontAlgn="base" hangingPunct="0">
              <a:spcBef>
                <a:spcPct val="20000"/>
              </a:spcBef>
              <a:spcAft>
                <a:spcPct val="0"/>
              </a:spcAft>
              <a:buChar char="»"/>
              <a:defRPr sz="1200">
                <a:solidFill>
                  <a:schemeClr val="tx1"/>
                </a:solidFill>
                <a:latin typeface="Trebuchet MS" pitchFamily="34" charset="0"/>
              </a:defRPr>
            </a:lvl8pPr>
            <a:lvl9pPr marL="3886200" indent="-228600" eaLnBrk="0" fontAlgn="base" hangingPunct="0">
              <a:spcBef>
                <a:spcPct val="20000"/>
              </a:spcBef>
              <a:spcAft>
                <a:spcPct val="0"/>
              </a:spcAft>
              <a:buChar char="»"/>
              <a:defRPr sz="1200">
                <a:solidFill>
                  <a:schemeClr val="tx1"/>
                </a:solidFill>
                <a:latin typeface="Trebuchet MS" pitchFamily="34" charset="0"/>
              </a:defRPr>
            </a:lvl9pPr>
          </a:lstStyle>
          <a:p>
            <a:pPr algn="ctr" eaLnBrk="1" hangingPunct="1">
              <a:spcBef>
                <a:spcPct val="50000"/>
              </a:spcBef>
              <a:spcAft>
                <a:spcPct val="0"/>
              </a:spcAft>
              <a:buFontTx/>
              <a:buNone/>
            </a:pPr>
            <a:r>
              <a:rPr lang="sv-SE" altLang="sv-SE" sz="1200" dirty="0"/>
              <a:t>Förvaltningsrätterna i Stockholm, </a:t>
            </a:r>
            <a:br>
              <a:rPr lang="sv-SE" altLang="sv-SE" sz="1200" dirty="0"/>
            </a:br>
            <a:r>
              <a:rPr lang="sv-SE" altLang="sv-SE" sz="1200" dirty="0"/>
              <a:t>Göteborg, Malmö och Luleå</a:t>
            </a:r>
          </a:p>
        </p:txBody>
      </p:sp>
    </p:spTree>
    <p:extLst>
      <p:ext uri="{BB962C8B-B14F-4D97-AF65-F5344CB8AC3E}">
        <p14:creationId xmlns:p14="http://schemas.microsoft.com/office/powerpoint/2010/main" xmlns="" val="2737223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15" grpId="0" animBg="1"/>
      <p:bldP spid="16" grpId="0" animBg="1"/>
      <p:bldP spid="17" grpId="0" animBg="1"/>
      <p:bldP spid="18" grpId="0" animBg="1"/>
      <p:bldP spid="19" grpId="0" animBg="1"/>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lstStyle/>
          <a:p>
            <a:r>
              <a:rPr lang="sv-SE" dirty="0"/>
              <a:t>Presentationen innehåller bland annat</a:t>
            </a:r>
          </a:p>
        </p:txBody>
      </p:sp>
      <p:sp>
        <p:nvSpPr>
          <p:cNvPr id="3" name="Platshållare för innehåll 2"/>
          <p:cNvSpPr>
            <a:spLocks noGrp="1"/>
          </p:cNvSpPr>
          <p:nvPr>
            <p:ph idx="1"/>
          </p:nvPr>
        </p:nvSpPr>
        <p:spPr>
          <a:xfrm>
            <a:off x="457200" y="1268760"/>
            <a:ext cx="8229600" cy="4713288"/>
          </a:xfrm>
        </p:spPr>
        <p:txBody>
          <a:bodyPr/>
          <a:lstStyle/>
          <a:p>
            <a:r>
              <a:rPr lang="sv-SE" dirty="0"/>
              <a:t>Sveriges Domstolar</a:t>
            </a:r>
          </a:p>
          <a:p>
            <a:r>
              <a:rPr lang="sv-SE" dirty="0"/>
              <a:t>Nämndemannauppdraget</a:t>
            </a:r>
          </a:p>
          <a:p>
            <a:r>
              <a:rPr lang="sv-SE" dirty="0"/>
              <a:t>Offentlighet och sekretess</a:t>
            </a:r>
          </a:p>
          <a:p>
            <a:r>
              <a:rPr lang="sv-SE" dirty="0"/>
              <a:t>Lagstiftning och rättskällor</a:t>
            </a:r>
          </a:p>
          <a:p>
            <a:r>
              <a:rPr lang="sv-SE" dirty="0"/>
              <a:t>Rättshjälp</a:t>
            </a:r>
          </a:p>
          <a:p>
            <a:r>
              <a:rPr lang="sv-SE" dirty="0"/>
              <a:t>Förvaltningsprocessen</a:t>
            </a:r>
          </a:p>
          <a:p>
            <a:r>
              <a:rPr lang="sv-SE" dirty="0"/>
              <a:t>Måltyper i förvaltnings- och kammarrätt</a:t>
            </a:r>
          </a:p>
          <a:p>
            <a:r>
              <a:rPr lang="sv-SE" dirty="0"/>
              <a:t>Säkerhetsfrågor</a:t>
            </a:r>
          </a:p>
        </p:txBody>
      </p:sp>
    </p:spTree>
    <p:extLst>
      <p:ext uri="{BB962C8B-B14F-4D97-AF65-F5344CB8AC3E}">
        <p14:creationId xmlns:p14="http://schemas.microsoft.com/office/powerpoint/2010/main" xmlns="" val="3407870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539750" y="287338"/>
            <a:ext cx="7772400" cy="719137"/>
          </a:xfrm>
        </p:spPr>
        <p:txBody>
          <a:bodyPr anchor="t"/>
          <a:lstStyle/>
          <a:p>
            <a:pPr eaLnBrk="1" hangingPunct="1"/>
            <a:r>
              <a:rPr lang="sv-SE" dirty="0"/>
              <a:t>Lagstiftning och rättskällor</a:t>
            </a:r>
          </a:p>
        </p:txBody>
      </p:sp>
      <p:sp>
        <p:nvSpPr>
          <p:cNvPr id="10" name="Rectangle 34"/>
          <p:cNvSpPr txBox="1">
            <a:spLocks noChangeArrowheads="1"/>
          </p:cNvSpPr>
          <p:nvPr/>
        </p:nvSpPr>
        <p:spPr bwMode="auto">
          <a:xfrm>
            <a:off x="539750" y="1268760"/>
            <a:ext cx="7632650" cy="4799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80963" indent="6350" eaLnBrk="1" hangingPunct="1">
              <a:lnSpc>
                <a:spcPct val="80000"/>
              </a:lnSpc>
              <a:spcBef>
                <a:spcPts val="0"/>
              </a:spcBef>
              <a:spcAft>
                <a:spcPts val="480"/>
              </a:spcAft>
              <a:buFontTx/>
              <a:buNone/>
            </a:pPr>
            <a:r>
              <a:rPr lang="sv-SE" sz="2000" u="none" dirty="0">
                <a:solidFill>
                  <a:srgbClr val="CC6666"/>
                </a:solidFill>
              </a:rPr>
              <a:t>EU-rätt</a:t>
            </a:r>
          </a:p>
          <a:p>
            <a:pPr marL="80963" indent="6350" eaLnBrk="1" hangingPunct="1">
              <a:lnSpc>
                <a:spcPct val="80000"/>
              </a:lnSpc>
              <a:spcBef>
                <a:spcPts val="0"/>
              </a:spcBef>
              <a:spcAft>
                <a:spcPts val="480"/>
              </a:spcAft>
              <a:buFontTx/>
              <a:buNone/>
            </a:pPr>
            <a:r>
              <a:rPr lang="sv-SE" sz="2000" u="none" dirty="0"/>
              <a:t>Vissa rättsakter är direkt tillämpliga, andra måste implementeras innan de kan tillämpas i Sverige.</a:t>
            </a:r>
          </a:p>
          <a:p>
            <a:pPr marL="80963" indent="6350" eaLnBrk="1" hangingPunct="1">
              <a:lnSpc>
                <a:spcPct val="80000"/>
              </a:lnSpc>
              <a:spcBef>
                <a:spcPts val="1000"/>
              </a:spcBef>
              <a:spcAft>
                <a:spcPts val="480"/>
              </a:spcAft>
              <a:buFontTx/>
              <a:buNone/>
            </a:pPr>
            <a:r>
              <a:rPr lang="sv-SE" sz="2000" u="none" dirty="0">
                <a:solidFill>
                  <a:srgbClr val="CC6666"/>
                </a:solidFill>
              </a:rPr>
              <a:t>Grundlagar</a:t>
            </a:r>
          </a:p>
          <a:p>
            <a:pPr marL="80963" indent="6350" eaLnBrk="1" hangingPunct="1">
              <a:lnSpc>
                <a:spcPct val="80000"/>
              </a:lnSpc>
              <a:spcBef>
                <a:spcPts val="0"/>
              </a:spcBef>
              <a:spcAft>
                <a:spcPts val="480"/>
              </a:spcAft>
              <a:buFontTx/>
              <a:buNone/>
            </a:pPr>
            <a:r>
              <a:rPr lang="sv-SE" sz="2000" dirty="0"/>
              <a:t>B</a:t>
            </a:r>
            <a:r>
              <a:rPr lang="sv-SE" sz="2000" u="none" dirty="0"/>
              <a:t>eslutas av riksdagen med mellanliggande val.</a:t>
            </a:r>
          </a:p>
          <a:p>
            <a:pPr marL="423863" eaLnBrk="1" hangingPunct="1">
              <a:lnSpc>
                <a:spcPct val="80000"/>
              </a:lnSpc>
              <a:spcBef>
                <a:spcPts val="0"/>
              </a:spcBef>
              <a:spcAft>
                <a:spcPts val="480"/>
              </a:spcAft>
              <a:buFont typeface="Arial" panose="020B0604020202020204" pitchFamily="34" charset="0"/>
              <a:buChar char="•"/>
            </a:pPr>
            <a:r>
              <a:rPr lang="sv-SE" sz="2000" dirty="0"/>
              <a:t>Regeringsformen</a:t>
            </a:r>
          </a:p>
          <a:p>
            <a:pPr marL="423863" eaLnBrk="1" hangingPunct="1">
              <a:lnSpc>
                <a:spcPct val="80000"/>
              </a:lnSpc>
              <a:spcBef>
                <a:spcPts val="0"/>
              </a:spcBef>
              <a:spcAft>
                <a:spcPts val="480"/>
              </a:spcAft>
              <a:buFont typeface="Arial" panose="020B0604020202020204" pitchFamily="34" charset="0"/>
              <a:buChar char="•"/>
            </a:pPr>
            <a:r>
              <a:rPr lang="sv-SE" sz="2000" dirty="0"/>
              <a:t>Tryckfrihetsförordningen</a:t>
            </a:r>
          </a:p>
          <a:p>
            <a:pPr marL="423863" eaLnBrk="1" hangingPunct="1">
              <a:lnSpc>
                <a:spcPct val="80000"/>
              </a:lnSpc>
              <a:spcBef>
                <a:spcPts val="0"/>
              </a:spcBef>
              <a:spcAft>
                <a:spcPts val="480"/>
              </a:spcAft>
              <a:buFont typeface="Arial" panose="020B0604020202020204" pitchFamily="34" charset="0"/>
              <a:buChar char="•"/>
            </a:pPr>
            <a:r>
              <a:rPr lang="sv-SE" sz="2000" dirty="0"/>
              <a:t>Yttrandefrihetsgrundlagen</a:t>
            </a:r>
          </a:p>
          <a:p>
            <a:pPr marL="423863" eaLnBrk="1" hangingPunct="1">
              <a:lnSpc>
                <a:spcPct val="80000"/>
              </a:lnSpc>
              <a:spcBef>
                <a:spcPts val="0"/>
              </a:spcBef>
              <a:spcAft>
                <a:spcPts val="480"/>
              </a:spcAft>
              <a:buFont typeface="Arial" panose="020B0604020202020204" pitchFamily="34" charset="0"/>
              <a:buChar char="•"/>
            </a:pPr>
            <a:r>
              <a:rPr lang="sv-SE" sz="2000" dirty="0"/>
              <a:t>Successionsordningen</a:t>
            </a:r>
          </a:p>
          <a:p>
            <a:pPr>
              <a:spcBef>
                <a:spcPts val="0"/>
              </a:spcBef>
              <a:spcAft>
                <a:spcPts val="480"/>
              </a:spcAft>
              <a:buFont typeface="Arial" charset="0"/>
              <a:buChar char="•"/>
            </a:pPr>
            <a:endParaRPr lang="sv-SE" sz="2000" dirty="0">
              <a:latin typeface="Arial" charset="0"/>
            </a:endParaRPr>
          </a:p>
          <a:p>
            <a:pPr>
              <a:spcBef>
                <a:spcPts val="1000"/>
              </a:spcBef>
              <a:spcAft>
                <a:spcPts val="480"/>
              </a:spcAft>
              <a:buNone/>
            </a:pPr>
            <a:r>
              <a:rPr lang="sv-SE" sz="2000" dirty="0">
                <a:solidFill>
                  <a:srgbClr val="CC6666"/>
                </a:solidFill>
              </a:rPr>
              <a:t>Europakonventionen</a:t>
            </a:r>
          </a:p>
          <a:p>
            <a:pPr marL="0" indent="0">
              <a:spcBef>
                <a:spcPts val="0"/>
              </a:spcBef>
              <a:spcAft>
                <a:spcPts val="480"/>
              </a:spcAft>
              <a:buNone/>
            </a:pPr>
            <a:r>
              <a:rPr lang="sv-SE" sz="2000" dirty="0"/>
              <a:t>Gäller som lag</a:t>
            </a:r>
          </a:p>
        </p:txBody>
      </p:sp>
    </p:spTree>
    <p:extLst>
      <p:ext uri="{BB962C8B-B14F-4D97-AF65-F5344CB8AC3E}">
        <p14:creationId xmlns:p14="http://schemas.microsoft.com/office/powerpoint/2010/main" xmlns="" val="4148376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539750" y="287338"/>
            <a:ext cx="7772400" cy="719137"/>
          </a:xfrm>
        </p:spPr>
        <p:txBody>
          <a:bodyPr anchor="t"/>
          <a:lstStyle/>
          <a:p>
            <a:pPr eaLnBrk="1" hangingPunct="1"/>
            <a:r>
              <a:rPr lang="sv-SE" dirty="0"/>
              <a:t>Lagstiftning och rättskällor</a:t>
            </a:r>
          </a:p>
        </p:txBody>
      </p:sp>
      <p:sp>
        <p:nvSpPr>
          <p:cNvPr id="9" name="Rectangle 33"/>
          <p:cNvSpPr txBox="1">
            <a:spLocks noChangeArrowheads="1"/>
          </p:cNvSpPr>
          <p:nvPr/>
        </p:nvSpPr>
        <p:spPr bwMode="auto">
          <a:xfrm>
            <a:off x="251520" y="1268760"/>
            <a:ext cx="7056784"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indent="20638" eaLnBrk="1" hangingPunct="1">
              <a:buFontTx/>
              <a:buNone/>
            </a:pPr>
            <a:r>
              <a:rPr lang="sv-SE" sz="2000" u="none" dirty="0">
                <a:solidFill>
                  <a:srgbClr val="CC6666"/>
                </a:solidFill>
              </a:rPr>
              <a:t>Lagar</a:t>
            </a:r>
          </a:p>
          <a:p>
            <a:pPr indent="20638" eaLnBrk="1" hangingPunct="1">
              <a:buFontTx/>
              <a:buNone/>
            </a:pPr>
            <a:r>
              <a:rPr lang="sv-SE" sz="2000" dirty="0"/>
              <a:t>B</a:t>
            </a:r>
            <a:r>
              <a:rPr lang="sv-SE" sz="2000" u="none" dirty="0"/>
              <a:t>eslutas av riksdagen.</a:t>
            </a:r>
            <a:endParaRPr lang="sv-SE" sz="2000" u="none" dirty="0">
              <a:solidFill>
                <a:srgbClr val="CC6666"/>
              </a:solidFill>
            </a:endParaRPr>
          </a:p>
          <a:p>
            <a:pPr indent="20638" eaLnBrk="1" hangingPunct="1">
              <a:buFontTx/>
              <a:buNone/>
            </a:pPr>
            <a:endParaRPr lang="sv-SE" sz="2000" u="none" dirty="0">
              <a:solidFill>
                <a:srgbClr val="CC6666"/>
              </a:solidFill>
            </a:endParaRPr>
          </a:p>
          <a:p>
            <a:pPr indent="20638" eaLnBrk="1" hangingPunct="1">
              <a:buFontTx/>
              <a:buNone/>
            </a:pPr>
            <a:r>
              <a:rPr lang="sv-SE" sz="2000" u="none" dirty="0">
                <a:solidFill>
                  <a:srgbClr val="CC6666"/>
                </a:solidFill>
              </a:rPr>
              <a:t>Förordningar</a:t>
            </a:r>
          </a:p>
          <a:p>
            <a:pPr indent="20638" eaLnBrk="1" hangingPunct="1">
              <a:buFontTx/>
              <a:buNone/>
            </a:pPr>
            <a:r>
              <a:rPr lang="sv-SE" sz="2000" dirty="0"/>
              <a:t>B</a:t>
            </a:r>
            <a:r>
              <a:rPr lang="sv-SE" sz="2000" u="none" dirty="0"/>
              <a:t>eslutas av regeringen efter uppdrag av riksdagen.</a:t>
            </a:r>
          </a:p>
          <a:p>
            <a:pPr indent="20638" eaLnBrk="1" hangingPunct="1">
              <a:buFontTx/>
              <a:buNone/>
            </a:pPr>
            <a:endParaRPr lang="sv-SE" sz="2000" u="none" dirty="0"/>
          </a:p>
          <a:p>
            <a:pPr indent="20638" eaLnBrk="1" hangingPunct="1">
              <a:buFontTx/>
              <a:buNone/>
            </a:pPr>
            <a:r>
              <a:rPr lang="sv-SE" sz="2000" u="none" dirty="0">
                <a:solidFill>
                  <a:srgbClr val="CC6666"/>
                </a:solidFill>
              </a:rPr>
              <a:t>Myndighetsföreskrifter</a:t>
            </a:r>
          </a:p>
          <a:p>
            <a:pPr indent="20638" eaLnBrk="1" hangingPunct="1">
              <a:buNone/>
            </a:pPr>
            <a:r>
              <a:rPr lang="sv-SE" sz="2000" dirty="0"/>
              <a:t>B</a:t>
            </a:r>
            <a:r>
              <a:rPr lang="sv-SE" sz="2000" u="none" dirty="0"/>
              <a:t>eslutas av en myndighet på regeringens uppdrag.</a:t>
            </a:r>
            <a:r>
              <a:rPr lang="sv-SE" sz="2000" dirty="0"/>
              <a:t> </a:t>
            </a:r>
          </a:p>
          <a:p>
            <a:pPr indent="20638" eaLnBrk="1" hangingPunct="1">
              <a:buNone/>
            </a:pPr>
            <a:endParaRPr lang="sv-SE" sz="2000" dirty="0"/>
          </a:p>
          <a:p>
            <a:pPr indent="20638" eaLnBrk="1" hangingPunct="1">
              <a:buNone/>
            </a:pPr>
            <a:r>
              <a:rPr lang="sv-SE" sz="2000" dirty="0"/>
              <a:t>Av betydelse är också rättspraxis, lagförarbeten och doktrin.</a:t>
            </a:r>
          </a:p>
          <a:p>
            <a:pPr indent="20638" eaLnBrk="1" hangingPunct="1">
              <a:buFontTx/>
              <a:buNone/>
            </a:pPr>
            <a:endParaRPr lang="sv-SE" sz="2000" u="none" dirty="0"/>
          </a:p>
          <a:p>
            <a:pPr indent="20638" eaLnBrk="1" hangingPunct="1">
              <a:buFontTx/>
              <a:buNone/>
            </a:pPr>
            <a:endParaRPr lang="sv-SE" sz="2000" dirty="0"/>
          </a:p>
          <a:p>
            <a:pPr indent="20638" eaLnBrk="1" hangingPunct="1">
              <a:buFontTx/>
              <a:buNone/>
            </a:pPr>
            <a:endParaRPr lang="sv-SE" sz="2000" u="none" dirty="0"/>
          </a:p>
        </p:txBody>
      </p:sp>
    </p:spTree>
    <p:extLst>
      <p:ext uri="{BB962C8B-B14F-4D97-AF65-F5344CB8AC3E}">
        <p14:creationId xmlns:p14="http://schemas.microsoft.com/office/powerpoint/2010/main" xmlns="" val="3006647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539750" y="287338"/>
            <a:ext cx="7772400" cy="719137"/>
          </a:xfrm>
          <a:noFill/>
        </p:spPr>
        <p:txBody>
          <a:bodyPr anchor="t"/>
          <a:lstStyle/>
          <a:p>
            <a:pPr eaLnBrk="1" hangingPunct="1"/>
            <a:r>
              <a:rPr lang="sv-SE" sz="3200" b="1" dirty="0">
                <a:solidFill>
                  <a:srgbClr val="003399"/>
                </a:solidFill>
              </a:rPr>
              <a:t>Offentlighet </a:t>
            </a:r>
            <a:r>
              <a:rPr lang="sv-SE" dirty="0"/>
              <a:t>och s</a:t>
            </a:r>
            <a:r>
              <a:rPr lang="sv-SE" sz="3200" b="1" dirty="0">
                <a:solidFill>
                  <a:srgbClr val="003399"/>
                </a:solidFill>
              </a:rPr>
              <a:t>ekretess</a:t>
            </a:r>
          </a:p>
        </p:txBody>
      </p:sp>
      <p:pic>
        <p:nvPicPr>
          <p:cNvPr id="7" name="Picture 5" descr="\\Domfil\Share\DOVGemensam\Gemensam på DV\Informationsavdelningen\Nya nämndemannabroschyrer\ppt\101130 Svedberg handböcker högisar\101130 Svedberg handbo¦êcker ho¦êgisar\JPEG\DOV_HANDB_NA¦êMND_101123-117.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t="12534" b="4303"/>
          <a:stretch/>
        </p:blipFill>
        <p:spPr bwMode="auto">
          <a:xfrm>
            <a:off x="169332" y="1134268"/>
            <a:ext cx="8974667" cy="5546536"/>
          </a:xfrm>
          <a:prstGeom prst="rect">
            <a:avLst/>
          </a:prstGeom>
          <a:noFill/>
        </p:spPr>
      </p:pic>
    </p:spTree>
    <p:extLst>
      <p:ext uri="{BB962C8B-B14F-4D97-AF65-F5344CB8AC3E}">
        <p14:creationId xmlns:p14="http://schemas.microsoft.com/office/powerpoint/2010/main" xmlns="" val="175435847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type="title"/>
          </p:nvPr>
        </p:nvSpPr>
        <p:spPr>
          <a:xfrm>
            <a:off x="467544" y="287338"/>
            <a:ext cx="7777163" cy="719137"/>
          </a:xfrm>
          <a:noFill/>
        </p:spPr>
        <p:txBody>
          <a:bodyPr anchor="t"/>
          <a:lstStyle/>
          <a:p>
            <a:pPr eaLnBrk="1" hangingPunct="1"/>
            <a:r>
              <a:rPr lang="sv-SE" sz="3200" b="1" dirty="0">
                <a:solidFill>
                  <a:srgbClr val="003399"/>
                </a:solidFill>
              </a:rPr>
              <a:t>Offentlighet och sekretess</a:t>
            </a:r>
            <a:r>
              <a:rPr lang="sv-SE" sz="1800" dirty="0"/>
              <a:t/>
            </a:r>
            <a:br>
              <a:rPr lang="sv-SE" sz="1800" dirty="0"/>
            </a:br>
            <a:r>
              <a:rPr lang="sv-SE" sz="2800" dirty="0">
                <a:latin typeface="Trebuchet MS" pitchFamily="34" charset="0"/>
              </a:rPr>
              <a:t/>
            </a:r>
            <a:br>
              <a:rPr lang="sv-SE" sz="2800" dirty="0">
                <a:latin typeface="Trebuchet MS" pitchFamily="34" charset="0"/>
              </a:rPr>
            </a:br>
            <a:endParaRPr lang="sv-SE" sz="2800" dirty="0">
              <a:latin typeface="Trebuchet MS" pitchFamily="34" charset="0"/>
            </a:endParaRPr>
          </a:p>
        </p:txBody>
      </p:sp>
      <p:sp>
        <p:nvSpPr>
          <p:cNvPr id="6" name="Rectangle 9"/>
          <p:cNvSpPr>
            <a:spLocks noChangeArrowheads="1"/>
          </p:cNvSpPr>
          <p:nvPr/>
        </p:nvSpPr>
        <p:spPr bwMode="auto">
          <a:xfrm>
            <a:off x="539750" y="1268760"/>
            <a:ext cx="8280722" cy="5616624"/>
          </a:xfrm>
          <a:prstGeom prst="rect">
            <a:avLst/>
          </a:prstGeom>
          <a:noFill/>
          <a:ln w="9525">
            <a:noFill/>
            <a:miter lim="800000"/>
            <a:headEnd/>
            <a:tailEnd/>
          </a:ln>
        </p:spPr>
        <p:txBody>
          <a:bodyPr/>
          <a:lstStyle/>
          <a:p>
            <a:pPr>
              <a:spcBef>
                <a:spcPts val="400"/>
              </a:spcBef>
            </a:pPr>
            <a:r>
              <a:rPr lang="sv-SE" sz="2000" dirty="0">
                <a:solidFill>
                  <a:srgbClr val="CC6666"/>
                </a:solidFill>
              </a:rPr>
              <a:t>Offentlighetsprincipen innebär:</a:t>
            </a:r>
            <a:endParaRPr lang="sv-SE" sz="2000" dirty="0"/>
          </a:p>
          <a:p>
            <a:pPr marL="269875" indent="-269875">
              <a:spcBef>
                <a:spcPts val="400"/>
              </a:spcBef>
              <a:buFontTx/>
              <a:buChar char="•"/>
            </a:pPr>
            <a:r>
              <a:rPr lang="sv-SE" sz="2000" dirty="0"/>
              <a:t>Rätt att ta del av allmänna handlingar</a:t>
            </a:r>
          </a:p>
          <a:p>
            <a:pPr marL="269875" indent="-269875">
              <a:spcBef>
                <a:spcPts val="400"/>
              </a:spcBef>
              <a:buFontTx/>
              <a:buChar char="•"/>
            </a:pPr>
            <a:r>
              <a:rPr lang="sv-SE" sz="2000" dirty="0"/>
              <a:t>Rätt att närvara vid domstolsförhandlingar</a:t>
            </a:r>
          </a:p>
          <a:p>
            <a:pPr marL="269875" indent="-269875">
              <a:spcBef>
                <a:spcPts val="400"/>
              </a:spcBef>
              <a:buFontTx/>
              <a:buChar char="•"/>
            </a:pPr>
            <a:r>
              <a:rPr lang="sv-SE" sz="2000" dirty="0"/>
              <a:t>Yttrandefrihet för offentliga funktionärer</a:t>
            </a:r>
          </a:p>
          <a:p>
            <a:pPr marL="269875" indent="-269875">
              <a:spcBef>
                <a:spcPts val="400"/>
              </a:spcBef>
              <a:buFontTx/>
              <a:buChar char="•"/>
            </a:pPr>
            <a:r>
              <a:rPr lang="sv-SE" sz="2000" dirty="0"/>
              <a:t>Meddelarfrihet, dvs en rätt att lämna uppgifter för offentliggörande </a:t>
            </a:r>
            <a:br>
              <a:rPr lang="sv-SE" sz="2000" dirty="0"/>
            </a:br>
            <a:r>
              <a:rPr lang="sv-SE" sz="2000" dirty="0"/>
              <a:t>i massmedia</a:t>
            </a:r>
          </a:p>
          <a:p>
            <a:pPr marL="269875" indent="-269875">
              <a:spcBef>
                <a:spcPts val="400"/>
              </a:spcBef>
            </a:pPr>
            <a:endParaRPr lang="sv-SE" sz="1000" dirty="0"/>
          </a:p>
          <a:p>
            <a:pPr marL="269875" indent="-269875">
              <a:spcBef>
                <a:spcPts val="400"/>
              </a:spcBef>
            </a:pPr>
            <a:r>
              <a:rPr lang="sv-SE" sz="2000" dirty="0">
                <a:solidFill>
                  <a:srgbClr val="CC6666"/>
                </a:solidFill>
              </a:rPr>
              <a:t>Undantag från offentlighetsprincipen:</a:t>
            </a:r>
          </a:p>
          <a:p>
            <a:pPr marL="269875" indent="-269875">
              <a:spcBef>
                <a:spcPts val="400"/>
              </a:spcBef>
              <a:buFontTx/>
              <a:buChar char="•"/>
            </a:pPr>
            <a:r>
              <a:rPr lang="sv-SE" sz="2000" dirty="0"/>
              <a:t>I offentlighets- och sekretesslagen (tystnadsplikt, handlingssekretess)</a:t>
            </a:r>
          </a:p>
          <a:p>
            <a:pPr marL="269875" indent="-269875">
              <a:spcBef>
                <a:spcPts val="400"/>
              </a:spcBef>
              <a:buFontTx/>
              <a:buChar char="•"/>
            </a:pPr>
            <a:r>
              <a:rPr lang="sv-SE" sz="2000" dirty="0"/>
              <a:t>I rättegångsbalken och vissa andra lagar (förhandlingssekretess)</a:t>
            </a:r>
          </a:p>
          <a:p>
            <a:pPr marL="269875" indent="-269875">
              <a:spcBef>
                <a:spcPts val="400"/>
              </a:spcBef>
              <a:buFontTx/>
              <a:buChar char="•"/>
            </a:pPr>
            <a:endParaRPr lang="sv-SE" sz="1000" dirty="0"/>
          </a:p>
          <a:p>
            <a:pPr marL="269875" indent="-269875">
              <a:spcBef>
                <a:spcPts val="400"/>
              </a:spcBef>
            </a:pPr>
            <a:r>
              <a:rPr lang="sv-SE" sz="2000" dirty="0">
                <a:solidFill>
                  <a:srgbClr val="CC6666"/>
                </a:solidFill>
              </a:rPr>
              <a:t>Allmän handling:</a:t>
            </a:r>
            <a:endParaRPr lang="sv-SE" sz="2000" dirty="0"/>
          </a:p>
          <a:p>
            <a:pPr marL="269875" indent="-269875">
              <a:lnSpc>
                <a:spcPct val="80000"/>
              </a:lnSpc>
              <a:spcBef>
                <a:spcPts val="400"/>
              </a:spcBef>
              <a:buFontTx/>
              <a:buChar char="•"/>
            </a:pPr>
            <a:r>
              <a:rPr lang="sv-SE" sz="2000" dirty="0"/>
              <a:t>Allmän handling kan vara offentlig eller hemlig</a:t>
            </a:r>
          </a:p>
        </p:txBody>
      </p:sp>
    </p:spTree>
    <p:extLst>
      <p:ext uri="{BB962C8B-B14F-4D97-AF65-F5344CB8AC3E}">
        <p14:creationId xmlns:p14="http://schemas.microsoft.com/office/powerpoint/2010/main" xmlns="" val="2429302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539750" y="287338"/>
            <a:ext cx="7772400" cy="719137"/>
          </a:xfrm>
        </p:spPr>
        <p:txBody>
          <a:bodyPr anchor="t"/>
          <a:lstStyle/>
          <a:p>
            <a:pPr eaLnBrk="1" hangingPunct="1"/>
            <a:r>
              <a:rPr lang="sv-SE"/>
              <a:t>Sekretess och muntlig förhandling</a:t>
            </a:r>
            <a:br>
              <a:rPr lang="sv-SE"/>
            </a:br>
            <a:endParaRPr lang="sv-SE"/>
          </a:p>
        </p:txBody>
      </p:sp>
      <p:sp>
        <p:nvSpPr>
          <p:cNvPr id="6" name="Rectangle 10"/>
          <p:cNvSpPr>
            <a:spLocks noGrp="1" noChangeArrowheads="1"/>
          </p:cNvSpPr>
          <p:nvPr>
            <p:ph type="body" sz="half" idx="1"/>
          </p:nvPr>
        </p:nvSpPr>
        <p:spPr>
          <a:xfrm>
            <a:off x="539750" y="1268760"/>
            <a:ext cx="7632650" cy="4968875"/>
          </a:xfrm>
          <a:noFill/>
        </p:spPr>
        <p:txBody>
          <a:bodyPr/>
          <a:lstStyle/>
          <a:p>
            <a:pPr eaLnBrk="1" hangingPunct="1">
              <a:buFontTx/>
              <a:buNone/>
            </a:pPr>
            <a:r>
              <a:rPr lang="sv-SE" dirty="0">
                <a:solidFill>
                  <a:srgbClr val="CC6666"/>
                </a:solidFill>
              </a:rPr>
              <a:t>Offentlig förhandling</a:t>
            </a:r>
          </a:p>
          <a:p>
            <a:pPr>
              <a:spcBef>
                <a:spcPts val="700"/>
              </a:spcBef>
            </a:pPr>
            <a:r>
              <a:rPr lang="sv-SE" dirty="0"/>
              <a:t>Sekretess gäller inte för uppgift som lämnas vid förhandlingen</a:t>
            </a:r>
          </a:p>
          <a:p>
            <a:pPr marL="0" indent="0" eaLnBrk="1" hangingPunct="1">
              <a:buNone/>
            </a:pPr>
            <a:endParaRPr lang="sv-SE" dirty="0"/>
          </a:p>
          <a:p>
            <a:pPr marL="269875" indent="-269875" eaLnBrk="1" hangingPunct="1">
              <a:buFontTx/>
              <a:buNone/>
            </a:pPr>
            <a:r>
              <a:rPr lang="sv-SE" dirty="0">
                <a:solidFill>
                  <a:srgbClr val="CC6666"/>
                </a:solidFill>
              </a:rPr>
              <a:t>Förhandling inom stängda dörrar</a:t>
            </a:r>
          </a:p>
          <a:p>
            <a:pPr marL="269875" indent="-269875">
              <a:spcBef>
                <a:spcPts val="700"/>
              </a:spcBef>
            </a:pPr>
            <a:r>
              <a:rPr lang="sv-SE" dirty="0"/>
              <a:t>Domstol kan i vissa fall besluta om förhandlingssekretess. Detta är vanligt förekommande i mål enligt LVU, LVM och </a:t>
            </a:r>
            <a:br>
              <a:rPr lang="sv-SE" dirty="0"/>
            </a:br>
            <a:r>
              <a:rPr lang="sv-SE" dirty="0"/>
              <a:t>i psykiatrimål.</a:t>
            </a:r>
          </a:p>
          <a:p>
            <a:pPr marL="269875" indent="-269875" eaLnBrk="1" hangingPunct="1">
              <a:spcBef>
                <a:spcPts val="700"/>
              </a:spcBef>
            </a:pPr>
            <a:r>
              <a:rPr lang="sv-SE" dirty="0"/>
              <a:t>Sekretess gäller utan särskilt förordnande så länge handläggningen av målet pågår.</a:t>
            </a:r>
          </a:p>
          <a:p>
            <a:pPr marL="269875" indent="-269875" eaLnBrk="1" hangingPunct="1">
              <a:spcBef>
                <a:spcPts val="700"/>
              </a:spcBef>
            </a:pPr>
            <a:r>
              <a:rPr lang="sv-SE" dirty="0"/>
              <a:t>Domstolen kan besluta att sekretess ska gälla även sedan målet avgjorts.</a:t>
            </a:r>
          </a:p>
        </p:txBody>
      </p:sp>
    </p:spTree>
    <p:extLst>
      <p:ext uri="{BB962C8B-B14F-4D97-AF65-F5344CB8AC3E}">
        <p14:creationId xmlns:p14="http://schemas.microsoft.com/office/powerpoint/2010/main" xmlns="" val="117690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39750" y="287338"/>
            <a:ext cx="7772400" cy="719137"/>
          </a:xfrm>
        </p:spPr>
        <p:txBody>
          <a:bodyPr anchor="t"/>
          <a:lstStyle/>
          <a:p>
            <a:pPr eaLnBrk="1" hangingPunct="1"/>
            <a:r>
              <a:rPr lang="sv-SE" dirty="0"/>
              <a:t>Tystnadsplikt</a:t>
            </a:r>
          </a:p>
        </p:txBody>
      </p:sp>
      <p:sp>
        <p:nvSpPr>
          <p:cNvPr id="21508" name="Rectangle 9"/>
          <p:cNvSpPr>
            <a:spLocks noChangeArrowheads="1"/>
          </p:cNvSpPr>
          <p:nvPr/>
        </p:nvSpPr>
        <p:spPr bwMode="auto">
          <a:xfrm>
            <a:off x="539750" y="1268760"/>
            <a:ext cx="7632650" cy="4968875"/>
          </a:xfrm>
          <a:prstGeom prst="rect">
            <a:avLst/>
          </a:prstGeom>
          <a:noFill/>
          <a:ln w="9525">
            <a:noFill/>
            <a:miter lim="800000"/>
            <a:headEnd/>
            <a:tailEnd/>
          </a:ln>
        </p:spPr>
        <p:txBody>
          <a:bodyPr/>
          <a:lstStyle/>
          <a:p>
            <a:pPr marL="266700" indent="-266700">
              <a:spcBef>
                <a:spcPts val="1000"/>
              </a:spcBef>
              <a:buFontTx/>
              <a:buChar char="•"/>
            </a:pPr>
            <a:r>
              <a:rPr lang="sv-SE" sz="2000" u="none" dirty="0">
                <a:latin typeface="Trebuchet MS" pitchFamily="34" charset="0"/>
              </a:rPr>
              <a:t>Tystnadsplikt omfattar bara uppgifter som skyddas av en regel i offentlighets- och sekretesslagen.</a:t>
            </a:r>
          </a:p>
          <a:p>
            <a:pPr marL="266700" indent="-266700">
              <a:spcBef>
                <a:spcPts val="1000"/>
              </a:spcBef>
              <a:buFontTx/>
              <a:buChar char="•"/>
            </a:pPr>
            <a:r>
              <a:rPr lang="sv-SE" sz="2000" u="none" dirty="0">
                <a:latin typeface="Trebuchet MS" pitchFamily="34" charset="0"/>
              </a:rPr>
              <a:t>Uppgiften kan finnas i en handling eller ha lämnats muntligt.</a:t>
            </a:r>
          </a:p>
          <a:p>
            <a:pPr marL="266700" indent="-266700">
              <a:spcBef>
                <a:spcPct val="20000"/>
              </a:spcBef>
            </a:pPr>
            <a:endParaRPr lang="sv-SE" sz="2000" u="none" dirty="0">
              <a:latin typeface="Trebuchet MS" pitchFamily="34" charset="0"/>
            </a:endParaRPr>
          </a:p>
          <a:p>
            <a:pPr marL="266700" indent="-266700">
              <a:spcBef>
                <a:spcPct val="20000"/>
              </a:spcBef>
            </a:pPr>
            <a:r>
              <a:rPr lang="sv-SE" sz="2000" u="none" dirty="0">
                <a:solidFill>
                  <a:srgbClr val="CC6666"/>
                </a:solidFill>
                <a:latin typeface="Trebuchet MS" pitchFamily="34" charset="0"/>
              </a:rPr>
              <a:t>Tystnadsplikten för uppgift vid förhandlingar omfattar:</a:t>
            </a:r>
          </a:p>
          <a:p>
            <a:pPr marL="266700" indent="-266700">
              <a:spcBef>
                <a:spcPts val="700"/>
              </a:spcBef>
              <a:buFontTx/>
              <a:buChar char="•"/>
            </a:pPr>
            <a:r>
              <a:rPr lang="sv-SE" sz="2000" dirty="0">
                <a:latin typeface="Trebuchet MS" pitchFamily="34" charset="0"/>
              </a:rPr>
              <a:t>U</a:t>
            </a:r>
            <a:r>
              <a:rPr lang="sv-SE" sz="2000" u="none" dirty="0">
                <a:latin typeface="Trebuchet MS" pitchFamily="34" charset="0"/>
              </a:rPr>
              <a:t>ppgift som är ”hemlig“ och som behandlats inom stängda dörrar, om domstolen beslutat att uppgiften ska fortsätta </a:t>
            </a:r>
            <a:br>
              <a:rPr lang="sv-SE" sz="2000" u="none" dirty="0">
                <a:latin typeface="Trebuchet MS" pitchFamily="34" charset="0"/>
              </a:rPr>
            </a:br>
            <a:r>
              <a:rPr lang="sv-SE" sz="2000" u="none" dirty="0">
                <a:latin typeface="Trebuchet MS" pitchFamily="34" charset="0"/>
              </a:rPr>
              <a:t>att vara ”hemlig“. </a:t>
            </a:r>
          </a:p>
          <a:p>
            <a:pPr marL="266700" indent="-266700">
              <a:spcBef>
                <a:spcPts val="700"/>
              </a:spcBef>
              <a:buFontTx/>
              <a:buChar char="•"/>
            </a:pPr>
            <a:r>
              <a:rPr lang="sv-SE" sz="2000" dirty="0">
                <a:latin typeface="Trebuchet MS" pitchFamily="34" charset="0"/>
              </a:rPr>
              <a:t>V</a:t>
            </a:r>
            <a:r>
              <a:rPr lang="sv-SE" sz="2000" u="none" dirty="0">
                <a:latin typeface="Trebuchet MS" pitchFamily="34" charset="0"/>
              </a:rPr>
              <a:t>ad som sägs under överläggning till dom eller beslut</a:t>
            </a:r>
          </a:p>
          <a:p>
            <a:pPr marL="266700" indent="-266700">
              <a:spcBef>
                <a:spcPts val="700"/>
              </a:spcBef>
              <a:buFontTx/>
              <a:buChar char="•"/>
            </a:pPr>
            <a:r>
              <a:rPr lang="sv-SE" sz="2000" dirty="0">
                <a:latin typeface="Trebuchet MS" pitchFamily="34" charset="0"/>
              </a:rPr>
              <a:t>I</a:t>
            </a:r>
            <a:r>
              <a:rPr lang="sv-SE" sz="2000" u="none" dirty="0">
                <a:latin typeface="Trebuchet MS" pitchFamily="34" charset="0"/>
              </a:rPr>
              <a:t>nnehållet i ännu ej meddelad dom eller beslut.</a:t>
            </a:r>
          </a:p>
        </p:txBody>
      </p:sp>
    </p:spTree>
    <p:extLst>
      <p:ext uri="{BB962C8B-B14F-4D97-AF65-F5344CB8AC3E}">
        <p14:creationId xmlns:p14="http://schemas.microsoft.com/office/powerpoint/2010/main" xmlns="" val="304460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518864" y="274638"/>
            <a:ext cx="8229600" cy="777875"/>
          </a:xfrm>
        </p:spPr>
        <p:txBody>
          <a:bodyPr anchor="t"/>
          <a:lstStyle/>
          <a:p>
            <a:r>
              <a:rPr lang="sv-SE" dirty="0"/>
              <a:t>Att tänka på kring tystnadsplikten</a:t>
            </a:r>
          </a:p>
        </p:txBody>
      </p:sp>
      <p:sp>
        <p:nvSpPr>
          <p:cNvPr id="6" name="Platshållare för text 5"/>
          <p:cNvSpPr>
            <a:spLocks noGrp="1"/>
          </p:cNvSpPr>
          <p:nvPr>
            <p:ph type="body" idx="1"/>
          </p:nvPr>
        </p:nvSpPr>
        <p:spPr>
          <a:xfrm>
            <a:off x="518864" y="1268760"/>
            <a:ext cx="8229600" cy="4713288"/>
          </a:xfrm>
        </p:spPr>
        <p:txBody>
          <a:bodyPr/>
          <a:lstStyle/>
          <a:p>
            <a:r>
              <a:rPr lang="sv-SE" dirty="0"/>
              <a:t>Lämna anteckningar till protokollföraren för destruktion när målet är slutfört.</a:t>
            </a:r>
          </a:p>
          <a:p>
            <a:r>
              <a:rPr lang="sv-SE" dirty="0"/>
              <a:t>Hantera anteckningar varsamt under målets handläggning.</a:t>
            </a:r>
          </a:p>
          <a:p>
            <a:r>
              <a:rPr lang="sv-SE" dirty="0"/>
              <a:t>Tala inte om bedömningar i målet när andra som inte deltar i avgörandet hör.</a:t>
            </a:r>
          </a:p>
          <a:p>
            <a:r>
              <a:rPr lang="sv-SE" dirty="0"/>
              <a:t>Prata inte om målet inne i rättssalen i pauser.</a:t>
            </a:r>
          </a:p>
          <a:p>
            <a:r>
              <a:rPr lang="sv-SE" dirty="0"/>
              <a:t>Hänvisa till ordföranden om du under pågående mål eller inför/efter en dom blir kontaktad av media eller andra grupper som vill ställa frågor om målet eller påverka.</a:t>
            </a:r>
          </a:p>
          <a:p>
            <a:r>
              <a:rPr lang="sv-SE" dirty="0"/>
              <a:t>Om du är aktiv på sociala medier, tänk på tystnadsplikt, objektivitet och opartiskhet.</a:t>
            </a:r>
          </a:p>
        </p:txBody>
      </p:sp>
    </p:spTree>
    <p:extLst>
      <p:ext uri="{BB962C8B-B14F-4D97-AF65-F5344CB8AC3E}">
        <p14:creationId xmlns:p14="http://schemas.microsoft.com/office/powerpoint/2010/main" xmlns="" val="1379920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datum 4"/>
          <p:cNvSpPr>
            <a:spLocks noGrp="1"/>
          </p:cNvSpPr>
          <p:nvPr>
            <p:ph type="dt" sz="quarter" idx="10"/>
          </p:nvPr>
        </p:nvSpPr>
        <p:spPr>
          <a:noFill/>
        </p:spPr>
        <p:txBody>
          <a:bodyPr/>
          <a:lstStyle/>
          <a:p>
            <a:pPr>
              <a:defRPr/>
            </a:pPr>
            <a:endParaRPr lang="sv-SE"/>
          </a:p>
          <a:p>
            <a:pPr>
              <a:defRPr/>
            </a:pPr>
            <a:fld id="{BFC0A234-8391-40B8-AD02-5FE21F91CF7E}" type="slidenum">
              <a:rPr lang="sv-SE" smtClean="0"/>
              <a:pPr>
                <a:defRPr/>
              </a:pPr>
              <a:t>27</a:t>
            </a:fld>
            <a:r>
              <a:rPr lang="sv-SE"/>
              <a:t>	 SVERIGES DOMSTOLAR</a:t>
            </a:r>
            <a:endParaRPr lang="sv-SE" dirty="0"/>
          </a:p>
        </p:txBody>
      </p:sp>
      <p:sp>
        <p:nvSpPr>
          <p:cNvPr id="23555" name="Rectangle 2"/>
          <p:cNvSpPr>
            <a:spLocks noGrp="1" noChangeArrowheads="1"/>
          </p:cNvSpPr>
          <p:nvPr>
            <p:ph type="title"/>
          </p:nvPr>
        </p:nvSpPr>
        <p:spPr>
          <a:xfrm>
            <a:off x="539750" y="287338"/>
            <a:ext cx="7772400" cy="719137"/>
          </a:xfrm>
          <a:noFill/>
        </p:spPr>
        <p:txBody>
          <a:bodyPr anchor="t"/>
          <a:lstStyle/>
          <a:p>
            <a:pPr eaLnBrk="1" hangingPunct="1"/>
            <a:r>
              <a:rPr lang="sv-SE" sz="3200" b="1" dirty="0">
                <a:solidFill>
                  <a:srgbClr val="003399"/>
                </a:solidFill>
              </a:rPr>
              <a:t>Att tänka på kring tystnadsplikten</a:t>
            </a:r>
            <a:r>
              <a:rPr lang="sv-SE" sz="2800" dirty="0">
                <a:latin typeface="Trebuchet MS" pitchFamily="34" charset="0"/>
              </a:rPr>
              <a:t> </a:t>
            </a:r>
            <a:br>
              <a:rPr lang="sv-SE" sz="2800" dirty="0">
                <a:latin typeface="Trebuchet MS" pitchFamily="34" charset="0"/>
              </a:rPr>
            </a:br>
            <a:endParaRPr lang="sv-SE" sz="2800" dirty="0">
              <a:latin typeface="Trebuchet MS" pitchFamily="34" charset="0"/>
            </a:endParaRPr>
          </a:p>
        </p:txBody>
      </p:sp>
      <p:sp>
        <p:nvSpPr>
          <p:cNvPr id="23556" name="Rectangle 7"/>
          <p:cNvSpPr>
            <a:spLocks noGrp="1" noChangeArrowheads="1"/>
          </p:cNvSpPr>
          <p:nvPr>
            <p:ph type="body" idx="1"/>
          </p:nvPr>
        </p:nvSpPr>
        <p:spPr>
          <a:xfrm>
            <a:off x="539750" y="1268760"/>
            <a:ext cx="7344618" cy="4114800"/>
          </a:xfrm>
          <a:noFill/>
        </p:spPr>
        <p:txBody>
          <a:bodyPr/>
          <a:lstStyle/>
          <a:p>
            <a:pPr marL="363538" indent="-363538" eaLnBrk="1" hangingPunct="1">
              <a:lnSpc>
                <a:spcPct val="90000"/>
              </a:lnSpc>
              <a:buFontTx/>
              <a:buNone/>
            </a:pPr>
            <a:endParaRPr lang="sv-SE" dirty="0"/>
          </a:p>
          <a:p>
            <a:pPr marL="363538" indent="-363538" eaLnBrk="1" hangingPunct="1">
              <a:lnSpc>
                <a:spcPct val="90000"/>
              </a:lnSpc>
              <a:buFontTx/>
              <a:buNone/>
            </a:pPr>
            <a:r>
              <a:rPr lang="sv-SE" dirty="0">
                <a:solidFill>
                  <a:srgbClr val="CC6666"/>
                </a:solidFill>
              </a:rPr>
              <a:t>Meddelarfrihet finns </a:t>
            </a:r>
            <a:r>
              <a:rPr lang="sv-SE" u="sng" dirty="0">
                <a:solidFill>
                  <a:srgbClr val="CC6666"/>
                </a:solidFill>
              </a:rPr>
              <a:t>aldrig</a:t>
            </a:r>
            <a:r>
              <a:rPr lang="sv-SE" dirty="0">
                <a:solidFill>
                  <a:srgbClr val="CC6666"/>
                </a:solidFill>
              </a:rPr>
              <a:t> för uppgift som:</a:t>
            </a:r>
          </a:p>
          <a:p>
            <a:pPr marL="269875" indent="-269875" eaLnBrk="1" hangingPunct="1">
              <a:lnSpc>
                <a:spcPct val="90000"/>
              </a:lnSpc>
              <a:spcBef>
                <a:spcPts val="700"/>
              </a:spcBef>
            </a:pPr>
            <a:r>
              <a:rPr lang="sv-SE" dirty="0"/>
              <a:t>Förekommit vid enskild överläggning</a:t>
            </a:r>
          </a:p>
          <a:p>
            <a:pPr marL="269875" indent="-269875" eaLnBrk="1" hangingPunct="1">
              <a:lnSpc>
                <a:spcPct val="90000"/>
              </a:lnSpc>
              <a:spcBef>
                <a:spcPts val="700"/>
              </a:spcBef>
            </a:pPr>
            <a:r>
              <a:rPr lang="sv-SE" dirty="0"/>
              <a:t>Finns i ännu ej meddelad dom eller beslut</a:t>
            </a:r>
          </a:p>
          <a:p>
            <a:pPr marL="269875" indent="-269875" eaLnBrk="1" hangingPunct="1">
              <a:lnSpc>
                <a:spcPct val="90000"/>
              </a:lnSpc>
              <a:spcBef>
                <a:spcPts val="700"/>
              </a:spcBef>
            </a:pPr>
            <a:r>
              <a:rPr lang="sv-SE" dirty="0"/>
              <a:t>Omfattas av ett förbud enl. 5 kap. 4 § rättegångsbalken att meddela vad som förekommit inom stängda dörrar.</a:t>
            </a:r>
          </a:p>
        </p:txBody>
      </p:sp>
    </p:spTree>
    <p:extLst>
      <p:ext uri="{BB962C8B-B14F-4D97-AF65-F5344CB8AC3E}">
        <p14:creationId xmlns:p14="http://schemas.microsoft.com/office/powerpoint/2010/main" xmlns="" val="342641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9"/>
          <p:cNvSpPr>
            <a:spLocks noGrp="1" noChangeArrowheads="1"/>
          </p:cNvSpPr>
          <p:nvPr>
            <p:ph type="body" idx="1"/>
          </p:nvPr>
        </p:nvSpPr>
        <p:spPr>
          <a:xfrm>
            <a:off x="539750" y="1268760"/>
            <a:ext cx="8280722" cy="3382963"/>
          </a:xfrm>
          <a:noFill/>
        </p:spPr>
        <p:txBody>
          <a:bodyPr/>
          <a:lstStyle/>
          <a:p>
            <a:pPr marL="261938" indent="-261938" eaLnBrk="1" hangingPunct="1">
              <a:buFontTx/>
              <a:buNone/>
            </a:pPr>
            <a:r>
              <a:rPr lang="sv-SE" dirty="0">
                <a:solidFill>
                  <a:srgbClr val="CC6666"/>
                </a:solidFill>
              </a:rPr>
              <a:t>Offentligt biträde</a:t>
            </a:r>
          </a:p>
          <a:p>
            <a:pPr>
              <a:spcBef>
                <a:spcPts val="700"/>
              </a:spcBef>
              <a:tabLst>
                <a:tab pos="92075" algn="l"/>
              </a:tabLst>
            </a:pPr>
            <a:r>
              <a:rPr lang="sv-SE" dirty="0"/>
              <a:t>Mål enligt lagen med särskilda bestämmelser om vård av unga (LVU)</a:t>
            </a:r>
          </a:p>
          <a:p>
            <a:pPr>
              <a:spcBef>
                <a:spcPts val="700"/>
              </a:spcBef>
              <a:tabLst>
                <a:tab pos="92075" algn="l"/>
              </a:tabLst>
            </a:pPr>
            <a:r>
              <a:rPr lang="sv-SE" dirty="0"/>
              <a:t>Mål enligt lagen om vård av missbrukare i vissa fall (LVM)</a:t>
            </a:r>
          </a:p>
          <a:p>
            <a:pPr>
              <a:spcBef>
                <a:spcPts val="700"/>
              </a:spcBef>
              <a:tabLst>
                <a:tab pos="92075" algn="l"/>
              </a:tabLst>
            </a:pPr>
            <a:r>
              <a:rPr lang="sv-SE" dirty="0"/>
              <a:t>Mål enligt utlänningslagen</a:t>
            </a:r>
          </a:p>
          <a:p>
            <a:pPr>
              <a:spcBef>
                <a:spcPts val="700"/>
              </a:spcBef>
              <a:tabLst>
                <a:tab pos="92075" algn="l"/>
              </a:tabLst>
            </a:pPr>
            <a:r>
              <a:rPr lang="sv-SE" dirty="0"/>
              <a:t>Mål enligt lagen om rättspsykiatrisk vård och psykiatrisk tvångsvård (LRV och LPT)</a:t>
            </a:r>
          </a:p>
        </p:txBody>
      </p:sp>
      <p:sp>
        <p:nvSpPr>
          <p:cNvPr id="8" name="Rectangle 2"/>
          <p:cNvSpPr txBox="1">
            <a:spLocks noChangeArrowheads="1"/>
          </p:cNvSpPr>
          <p:nvPr/>
        </p:nvSpPr>
        <p:spPr bwMode="auto">
          <a:xfrm>
            <a:off x="539750" y="287338"/>
            <a:ext cx="7772400"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3200" b="1" i="0" u="none" strike="noStrike" kern="0" cap="none" spc="0" normalizeH="0" baseline="0" noProof="0" dirty="0">
                <a:ln>
                  <a:noFill/>
                </a:ln>
                <a:solidFill>
                  <a:srgbClr val="003399"/>
                </a:solidFill>
                <a:effectLst/>
                <a:uLnTx/>
                <a:uFillTx/>
                <a:latin typeface="+mj-lt"/>
                <a:ea typeface="+mj-ea"/>
                <a:cs typeface="+mj-cs"/>
              </a:rPr>
              <a:t>Rättshjälp</a:t>
            </a:r>
          </a:p>
        </p:txBody>
      </p:sp>
    </p:spTree>
    <p:extLst>
      <p:ext uri="{BB962C8B-B14F-4D97-AF65-F5344CB8AC3E}">
        <p14:creationId xmlns:p14="http://schemas.microsoft.com/office/powerpoint/2010/main" xmlns="" val="2941169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539750" y="287338"/>
            <a:ext cx="7772400" cy="719137"/>
          </a:xfrm>
        </p:spPr>
        <p:txBody>
          <a:bodyPr anchor="t"/>
          <a:lstStyle/>
          <a:p>
            <a:pPr eaLnBrk="1" hangingPunct="1"/>
            <a:r>
              <a:rPr lang="sv-SE" dirty="0"/>
              <a:t>Förvaltningsprocessen är i huvudsak </a:t>
            </a:r>
            <a:br>
              <a:rPr lang="sv-SE" dirty="0"/>
            </a:br>
            <a:r>
              <a:rPr lang="sv-SE" dirty="0"/>
              <a:t>ett skriftligt förfarande</a:t>
            </a:r>
          </a:p>
        </p:txBody>
      </p:sp>
      <p:sp>
        <p:nvSpPr>
          <p:cNvPr id="28676" name="Rectangle 3"/>
          <p:cNvSpPr>
            <a:spLocks noGrp="1" noChangeArrowheads="1"/>
          </p:cNvSpPr>
          <p:nvPr>
            <p:ph type="body" idx="1"/>
          </p:nvPr>
        </p:nvSpPr>
        <p:spPr>
          <a:xfrm>
            <a:off x="539750" y="1556792"/>
            <a:ext cx="7772400" cy="4968552"/>
          </a:xfrm>
        </p:spPr>
        <p:txBody>
          <a:bodyPr/>
          <a:lstStyle/>
          <a:p>
            <a:pPr marL="0" indent="20638" eaLnBrk="1" hangingPunct="1">
              <a:lnSpc>
                <a:spcPct val="90000"/>
              </a:lnSpc>
              <a:buFontTx/>
              <a:buNone/>
            </a:pPr>
            <a:r>
              <a:rPr lang="sv-SE" dirty="0">
                <a:solidFill>
                  <a:srgbClr val="CC6666"/>
                </a:solidFill>
              </a:rPr>
              <a:t>Officialprincipen</a:t>
            </a:r>
          </a:p>
          <a:p>
            <a:pPr marL="0" indent="20638" eaLnBrk="1" hangingPunct="1">
              <a:lnSpc>
                <a:spcPct val="90000"/>
              </a:lnSpc>
              <a:spcBef>
                <a:spcPts val="700"/>
              </a:spcBef>
              <a:buFontTx/>
              <a:buNone/>
            </a:pPr>
            <a:r>
              <a:rPr lang="sv-SE" dirty="0"/>
              <a:t>Domstolen har ansvaret för att målet blir tillräckligt utrett. Utredningsansvaret sträcker sig olika långt beroende på </a:t>
            </a:r>
            <a:r>
              <a:rPr lang="sv-SE" dirty="0" err="1"/>
              <a:t>måltyp</a:t>
            </a:r>
            <a:r>
              <a:rPr lang="sv-SE" dirty="0"/>
              <a:t>.</a:t>
            </a:r>
          </a:p>
          <a:p>
            <a:pPr marL="0" indent="20638" eaLnBrk="1" hangingPunct="1">
              <a:lnSpc>
                <a:spcPct val="90000"/>
              </a:lnSpc>
              <a:buFontTx/>
              <a:buNone/>
            </a:pPr>
            <a:endParaRPr lang="sv-SE" dirty="0"/>
          </a:p>
          <a:p>
            <a:pPr marL="0" indent="20638" eaLnBrk="1" hangingPunct="1">
              <a:lnSpc>
                <a:spcPct val="90000"/>
              </a:lnSpc>
              <a:buFontTx/>
              <a:buNone/>
            </a:pPr>
            <a:r>
              <a:rPr lang="sv-SE" dirty="0">
                <a:solidFill>
                  <a:srgbClr val="CC6666"/>
                </a:solidFill>
              </a:rPr>
              <a:t>Kommunikationsprincipen</a:t>
            </a:r>
          </a:p>
          <a:p>
            <a:pPr>
              <a:lnSpc>
                <a:spcPct val="90000"/>
              </a:lnSpc>
              <a:spcBef>
                <a:spcPts val="700"/>
              </a:spcBef>
            </a:pPr>
            <a:r>
              <a:rPr lang="sv-SE" dirty="0"/>
              <a:t>Utredning genom skriftväxling</a:t>
            </a:r>
          </a:p>
          <a:p>
            <a:pPr>
              <a:lnSpc>
                <a:spcPct val="90000"/>
              </a:lnSpc>
              <a:spcBef>
                <a:spcPts val="700"/>
              </a:spcBef>
            </a:pPr>
            <a:r>
              <a:rPr lang="sv-SE" dirty="0"/>
              <a:t>Partsinsyn genom skriftväxling</a:t>
            </a:r>
          </a:p>
          <a:p>
            <a:pPr marL="0" indent="20638" eaLnBrk="1" hangingPunct="1">
              <a:lnSpc>
                <a:spcPct val="90000"/>
              </a:lnSpc>
              <a:buFontTx/>
              <a:buNone/>
            </a:pPr>
            <a:endParaRPr lang="sv-SE" dirty="0"/>
          </a:p>
          <a:p>
            <a:pPr marL="0" indent="20638" eaLnBrk="1" hangingPunct="1">
              <a:lnSpc>
                <a:spcPct val="90000"/>
              </a:lnSpc>
              <a:buFontTx/>
              <a:buNone/>
            </a:pPr>
            <a:r>
              <a:rPr lang="sv-SE" dirty="0">
                <a:solidFill>
                  <a:srgbClr val="CC6666"/>
                </a:solidFill>
              </a:rPr>
              <a:t>Föredragning</a:t>
            </a:r>
          </a:p>
          <a:p>
            <a:pPr marL="0" indent="20638" eaLnBrk="1" hangingPunct="1">
              <a:lnSpc>
                <a:spcPct val="90000"/>
              </a:lnSpc>
              <a:spcBef>
                <a:spcPts val="700"/>
              </a:spcBef>
            </a:pPr>
            <a:r>
              <a:rPr lang="sv-SE" dirty="0"/>
              <a:t>  Muntlig redogörelse för relevanta fakta i målet</a:t>
            </a:r>
          </a:p>
          <a:p>
            <a:pPr marL="0" indent="20638" eaLnBrk="1" hangingPunct="1">
              <a:lnSpc>
                <a:spcPct val="90000"/>
              </a:lnSpc>
              <a:spcBef>
                <a:spcPts val="700"/>
              </a:spcBef>
            </a:pPr>
            <a:r>
              <a:rPr lang="sv-SE" dirty="0"/>
              <a:t>  Rättsutredning</a:t>
            </a:r>
          </a:p>
          <a:p>
            <a:pPr marL="0" indent="20638" eaLnBrk="1" hangingPunct="1">
              <a:lnSpc>
                <a:spcPct val="90000"/>
              </a:lnSpc>
              <a:spcBef>
                <a:spcPts val="700"/>
              </a:spcBef>
            </a:pPr>
            <a:r>
              <a:rPr lang="sv-SE" dirty="0"/>
              <a:t>  Förslag till avgörande</a:t>
            </a:r>
          </a:p>
        </p:txBody>
      </p:sp>
    </p:spTree>
    <p:extLst>
      <p:ext uri="{BB962C8B-B14F-4D97-AF65-F5344CB8AC3E}">
        <p14:creationId xmlns:p14="http://schemas.microsoft.com/office/powerpoint/2010/main" xmlns="" val="890518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7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67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0" descr="Logo_SverigesDom_CMYK_B"/>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961056" y="1717502"/>
            <a:ext cx="5247290" cy="2935634"/>
          </a:xfrm>
          <a:prstGeom prst="rect">
            <a:avLst/>
          </a:prstGeom>
          <a:noFill/>
          <a:ln w="9525">
            <a:noFill/>
            <a:miter lim="800000"/>
            <a:headEnd/>
            <a:tailEnd/>
          </a:ln>
        </p:spPr>
      </p:pic>
    </p:spTree>
    <p:extLst>
      <p:ext uri="{BB962C8B-B14F-4D97-AF65-F5344CB8AC3E}">
        <p14:creationId xmlns:p14="http://schemas.microsoft.com/office/powerpoint/2010/main" xmlns="" val="2553696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539750" y="287338"/>
            <a:ext cx="7772400" cy="719137"/>
          </a:xfrm>
        </p:spPr>
        <p:txBody>
          <a:bodyPr anchor="t"/>
          <a:lstStyle/>
          <a:p>
            <a:pPr eaLnBrk="1" hangingPunct="1"/>
            <a:r>
              <a:rPr lang="sv-SE"/>
              <a:t>Rätten kan i utredningssyfte</a:t>
            </a:r>
            <a:br>
              <a:rPr lang="sv-SE"/>
            </a:br>
            <a:endParaRPr lang="sv-SE"/>
          </a:p>
        </p:txBody>
      </p:sp>
      <p:sp>
        <p:nvSpPr>
          <p:cNvPr id="29700" name="Rectangle 3"/>
          <p:cNvSpPr>
            <a:spLocks noGrp="1" noChangeArrowheads="1"/>
          </p:cNvSpPr>
          <p:nvPr>
            <p:ph type="body" sz="half" idx="1"/>
          </p:nvPr>
        </p:nvSpPr>
        <p:spPr>
          <a:xfrm>
            <a:off x="539750" y="1268760"/>
            <a:ext cx="7920682" cy="5087069"/>
          </a:xfrm>
        </p:spPr>
        <p:txBody>
          <a:bodyPr/>
          <a:lstStyle/>
          <a:p>
            <a:pPr marL="265113" indent="-265113" eaLnBrk="1" hangingPunct="1">
              <a:spcBef>
                <a:spcPts val="1000"/>
              </a:spcBef>
            </a:pPr>
            <a:r>
              <a:rPr lang="sv-SE" sz="2000" dirty="0"/>
              <a:t>Hålla muntlig förhandling eller syn.</a:t>
            </a:r>
          </a:p>
          <a:p>
            <a:pPr marL="265113" indent="-265113" eaLnBrk="1" hangingPunct="1">
              <a:spcBef>
                <a:spcPts val="1000"/>
              </a:spcBef>
            </a:pPr>
            <a:r>
              <a:rPr lang="sv-SE" sz="2000" dirty="0"/>
              <a:t>Höra sakkunnig eller vittne.</a:t>
            </a:r>
          </a:p>
          <a:p>
            <a:pPr marL="265113" indent="-265113" eaLnBrk="1" hangingPunct="1">
              <a:spcBef>
                <a:spcPts val="1000"/>
              </a:spcBef>
            </a:pPr>
            <a:r>
              <a:rPr lang="sv-SE" sz="2000" dirty="0"/>
              <a:t>Förelägga parterna att ge in åberopad bevisning.</a:t>
            </a:r>
          </a:p>
          <a:p>
            <a:pPr marL="265113" indent="-265113" eaLnBrk="1" hangingPunct="1">
              <a:spcBef>
                <a:spcPts val="1000"/>
              </a:spcBef>
            </a:pPr>
            <a:r>
              <a:rPr lang="sv-SE" sz="2000" dirty="0"/>
              <a:t>Anvisa parterna hur utredningen bör kompletteras.</a:t>
            </a:r>
          </a:p>
          <a:p>
            <a:pPr marL="265113" indent="-265113" eaLnBrk="1" hangingPunct="1">
              <a:spcBef>
                <a:spcPts val="1000"/>
              </a:spcBef>
            </a:pPr>
            <a:r>
              <a:rPr lang="sv-SE" sz="2000" dirty="0"/>
              <a:t>I vissa fall förelägga part att ge in läkarintyg.</a:t>
            </a:r>
          </a:p>
          <a:p>
            <a:pPr marL="265113" indent="-265113" eaLnBrk="1" hangingPunct="1">
              <a:spcBef>
                <a:spcPts val="1000"/>
              </a:spcBef>
            </a:pPr>
            <a:r>
              <a:rPr lang="sv-SE" sz="2000" dirty="0"/>
              <a:t>Begära in yttrande från den instans som fattat det överklagade beslutet.</a:t>
            </a:r>
          </a:p>
          <a:p>
            <a:pPr marL="265113" indent="-265113" eaLnBrk="1" hangingPunct="1">
              <a:spcBef>
                <a:spcPts val="1000"/>
              </a:spcBef>
            </a:pPr>
            <a:r>
              <a:rPr lang="sv-SE" sz="2000" dirty="0"/>
              <a:t>Begära in yttrande även från andra myndigheter eller från sakkunniga av olika slag.</a:t>
            </a:r>
          </a:p>
        </p:txBody>
      </p:sp>
    </p:spTree>
    <p:extLst>
      <p:ext uri="{BB962C8B-B14F-4D97-AF65-F5344CB8AC3E}">
        <p14:creationId xmlns:p14="http://schemas.microsoft.com/office/powerpoint/2010/main" xmlns="" val="283637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Rättssal.jpg"/>
          <p:cNvPicPr>
            <a:picLocks noChangeAspect="1"/>
          </p:cNvPicPr>
          <p:nvPr/>
        </p:nvPicPr>
        <p:blipFill rotWithShape="1">
          <a:blip r:embed="rId3" cstate="screen">
            <a:extLst>
              <a:ext uri="{28A0092B-C50C-407E-A947-70E740481C1C}">
                <a14:useLocalDpi xmlns:a14="http://schemas.microsoft.com/office/drawing/2010/main" xmlns=""/>
              </a:ext>
            </a:extLst>
          </a:blip>
          <a:srcRect t="7571" b="9519"/>
          <a:stretch/>
        </p:blipFill>
        <p:spPr>
          <a:xfrm>
            <a:off x="159326" y="1125538"/>
            <a:ext cx="9017925" cy="5562518"/>
          </a:xfrm>
          <a:prstGeom prst="rect">
            <a:avLst/>
          </a:prstGeom>
        </p:spPr>
      </p:pic>
      <p:sp>
        <p:nvSpPr>
          <p:cNvPr id="34819" name="Rectangle 5"/>
          <p:cNvSpPr>
            <a:spLocks noChangeArrowheads="1"/>
          </p:cNvSpPr>
          <p:nvPr/>
        </p:nvSpPr>
        <p:spPr bwMode="auto">
          <a:xfrm>
            <a:off x="255588" y="117475"/>
            <a:ext cx="7772400" cy="719138"/>
          </a:xfrm>
          <a:prstGeom prst="rect">
            <a:avLst/>
          </a:prstGeom>
          <a:noFill/>
          <a:ln w="9525">
            <a:noFill/>
            <a:miter lim="800000"/>
            <a:headEnd/>
            <a:tailEnd/>
          </a:ln>
        </p:spPr>
        <p:txBody>
          <a:bodyPr/>
          <a:lstStyle/>
          <a:p>
            <a:endParaRPr lang="sv-SE" sz="2000" b="0" u="none" dirty="0">
              <a:latin typeface="Trebuchet MS" pitchFamily="34" charset="0"/>
            </a:endParaRPr>
          </a:p>
        </p:txBody>
      </p:sp>
      <p:sp>
        <p:nvSpPr>
          <p:cNvPr id="6" name="Rectangle 2"/>
          <p:cNvSpPr>
            <a:spLocks noGrp="1" noChangeArrowheads="1"/>
          </p:cNvSpPr>
          <p:nvPr>
            <p:ph type="title"/>
          </p:nvPr>
        </p:nvSpPr>
        <p:spPr>
          <a:xfrm>
            <a:off x="539750" y="287338"/>
            <a:ext cx="7772400" cy="719137"/>
          </a:xfrm>
        </p:spPr>
        <p:txBody>
          <a:bodyPr anchor="t"/>
          <a:lstStyle/>
          <a:p>
            <a:pPr eaLnBrk="1" hangingPunct="1"/>
            <a:r>
              <a:rPr lang="sv-SE" dirty="0"/>
              <a:t>Muntlig förhandling</a:t>
            </a:r>
          </a:p>
        </p:txBody>
      </p:sp>
    </p:spTree>
    <p:extLst>
      <p:ext uri="{BB962C8B-B14F-4D97-AF65-F5344CB8AC3E}">
        <p14:creationId xmlns:p14="http://schemas.microsoft.com/office/powerpoint/2010/main" xmlns="" val="130210139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539750" y="287338"/>
            <a:ext cx="7772400" cy="719137"/>
          </a:xfrm>
        </p:spPr>
        <p:txBody>
          <a:bodyPr anchor="t"/>
          <a:lstStyle/>
          <a:p>
            <a:pPr eaLnBrk="1" hangingPunct="1"/>
            <a:r>
              <a:rPr lang="sv-SE" dirty="0"/>
              <a:t>Muntlig förhandling om</a:t>
            </a:r>
            <a:br>
              <a:rPr lang="sv-SE" dirty="0"/>
            </a:br>
            <a:endParaRPr lang="sv-SE" dirty="0"/>
          </a:p>
        </p:txBody>
      </p:sp>
      <p:sp>
        <p:nvSpPr>
          <p:cNvPr id="30724" name="Rectangle 3"/>
          <p:cNvSpPr>
            <a:spLocks noGrp="1" noChangeArrowheads="1"/>
          </p:cNvSpPr>
          <p:nvPr>
            <p:ph type="body" idx="1"/>
          </p:nvPr>
        </p:nvSpPr>
        <p:spPr>
          <a:xfrm>
            <a:off x="539750" y="1268760"/>
            <a:ext cx="8280722" cy="4114800"/>
          </a:xfrm>
        </p:spPr>
        <p:txBody>
          <a:bodyPr/>
          <a:lstStyle/>
          <a:p>
            <a:pPr marL="265113" indent="-265113" eaLnBrk="1" hangingPunct="1">
              <a:spcBef>
                <a:spcPts val="1000"/>
              </a:spcBef>
            </a:pPr>
            <a:r>
              <a:rPr lang="sv-SE" dirty="0"/>
              <a:t>Det är till fördel för utredningen</a:t>
            </a:r>
          </a:p>
          <a:p>
            <a:pPr marL="265113" indent="-265113" eaLnBrk="1" hangingPunct="1">
              <a:spcBef>
                <a:spcPts val="1000"/>
              </a:spcBef>
            </a:pPr>
            <a:r>
              <a:rPr lang="sv-SE" dirty="0"/>
              <a:t>Det främjar ett snabbt avgörande</a:t>
            </a:r>
          </a:p>
          <a:p>
            <a:pPr marL="265113" indent="-265113" eaLnBrk="1" hangingPunct="1">
              <a:spcBef>
                <a:spcPts val="1000"/>
              </a:spcBef>
            </a:pPr>
            <a:r>
              <a:rPr lang="sv-SE" dirty="0"/>
              <a:t>En enskild part begär det och det inte anses obehövligt </a:t>
            </a:r>
            <a:br>
              <a:rPr lang="sv-SE" dirty="0"/>
            </a:br>
            <a:r>
              <a:rPr lang="sv-SE" dirty="0"/>
              <a:t>eller särskilda skäl talar emot det</a:t>
            </a:r>
          </a:p>
          <a:p>
            <a:pPr marL="265113" indent="-265113" eaLnBrk="1" hangingPunct="1">
              <a:spcBef>
                <a:spcPts val="1000"/>
              </a:spcBef>
            </a:pPr>
            <a:r>
              <a:rPr lang="sv-SE" dirty="0"/>
              <a:t>Specialbestämmelse föreskriver det, t.ex. i tvångsvårdsmålen.</a:t>
            </a:r>
          </a:p>
          <a:p>
            <a:pPr eaLnBrk="1" hangingPunct="1">
              <a:spcBef>
                <a:spcPts val="1000"/>
              </a:spcBef>
              <a:buFontTx/>
              <a:buNone/>
            </a:pPr>
            <a:endParaRPr lang="sv-SE" dirty="0"/>
          </a:p>
          <a:p>
            <a:pPr eaLnBrk="1" hangingPunct="1">
              <a:spcBef>
                <a:spcPts val="1000"/>
              </a:spcBef>
              <a:buFontTx/>
              <a:buNone/>
            </a:pPr>
            <a:r>
              <a:rPr lang="sv-SE" dirty="0"/>
              <a:t>Muntlig förhandling är ett komplement till den skriftliga utredningen.</a:t>
            </a:r>
          </a:p>
        </p:txBody>
      </p:sp>
    </p:spTree>
    <p:extLst>
      <p:ext uri="{BB962C8B-B14F-4D97-AF65-F5344CB8AC3E}">
        <p14:creationId xmlns:p14="http://schemas.microsoft.com/office/powerpoint/2010/main" xmlns="" val="2856449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6"/>
          <p:cNvSpPr>
            <a:spLocks noGrp="1" noChangeArrowheads="1"/>
          </p:cNvSpPr>
          <p:nvPr>
            <p:ph type="title"/>
          </p:nvPr>
        </p:nvSpPr>
        <p:spPr>
          <a:xfrm>
            <a:off x="539750" y="287338"/>
            <a:ext cx="7772400" cy="719137"/>
          </a:xfrm>
        </p:spPr>
        <p:txBody>
          <a:bodyPr anchor="t"/>
          <a:lstStyle/>
          <a:p>
            <a:pPr eaLnBrk="1" hangingPunct="1"/>
            <a:r>
              <a:rPr lang="sv-SE"/>
              <a:t>Muntlig förhandling</a:t>
            </a:r>
            <a:r>
              <a:rPr lang="sv-SE" sz="2400"/>
              <a:t/>
            </a:r>
            <a:br>
              <a:rPr lang="sv-SE" sz="2400"/>
            </a:br>
            <a:endParaRPr lang="sv-SE" sz="2400"/>
          </a:p>
        </p:txBody>
      </p:sp>
      <p:sp>
        <p:nvSpPr>
          <p:cNvPr id="8" name="Rectangle 3"/>
          <p:cNvSpPr txBox="1">
            <a:spLocks noChangeArrowheads="1"/>
          </p:cNvSpPr>
          <p:nvPr/>
        </p:nvSpPr>
        <p:spPr bwMode="auto">
          <a:xfrm>
            <a:off x="539750" y="1268760"/>
            <a:ext cx="756064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265113" indent="-265113" eaLnBrk="1" hangingPunct="1">
              <a:lnSpc>
                <a:spcPct val="90000"/>
              </a:lnSpc>
              <a:spcBef>
                <a:spcPts val="1000"/>
              </a:spcBef>
              <a:spcAft>
                <a:spcPts val="480"/>
              </a:spcAft>
              <a:buFontTx/>
              <a:buNone/>
            </a:pPr>
            <a:r>
              <a:rPr lang="sv-SE" sz="2000" u="none" kern="0" dirty="0">
                <a:solidFill>
                  <a:srgbClr val="CC6666"/>
                </a:solidFill>
              </a:rPr>
              <a:t>Till förhandlingen kallas:</a:t>
            </a:r>
          </a:p>
          <a:p>
            <a:pPr eaLnBrk="1" hangingPunct="1">
              <a:lnSpc>
                <a:spcPct val="90000"/>
              </a:lnSpc>
              <a:spcBef>
                <a:spcPts val="1000"/>
              </a:spcBef>
              <a:spcAft>
                <a:spcPts val="480"/>
              </a:spcAft>
            </a:pPr>
            <a:r>
              <a:rPr lang="sv-SE" sz="2000" kern="0" dirty="0"/>
              <a:t>P</a:t>
            </a:r>
            <a:r>
              <a:rPr lang="sv-SE" sz="2000" u="none" kern="0" dirty="0"/>
              <a:t>arterna, ev. genom företrädare</a:t>
            </a:r>
          </a:p>
          <a:p>
            <a:pPr eaLnBrk="1" hangingPunct="1">
              <a:lnSpc>
                <a:spcPct val="90000"/>
              </a:lnSpc>
              <a:spcBef>
                <a:spcPts val="1000"/>
              </a:spcBef>
              <a:spcAft>
                <a:spcPts val="480"/>
              </a:spcAft>
            </a:pPr>
            <a:r>
              <a:rPr lang="sv-SE" sz="2000" kern="0" dirty="0"/>
              <a:t>E</a:t>
            </a:r>
            <a:r>
              <a:rPr lang="sv-SE" sz="2000" u="none" kern="0" dirty="0"/>
              <a:t>v. ombud eller biträden</a:t>
            </a:r>
          </a:p>
          <a:p>
            <a:pPr eaLnBrk="1" hangingPunct="1">
              <a:lnSpc>
                <a:spcPct val="90000"/>
              </a:lnSpc>
              <a:spcBef>
                <a:spcPts val="1000"/>
              </a:spcBef>
              <a:spcAft>
                <a:spcPts val="480"/>
              </a:spcAft>
            </a:pPr>
            <a:r>
              <a:rPr lang="sv-SE" sz="2000" kern="0" dirty="0"/>
              <a:t>V</a:t>
            </a:r>
            <a:r>
              <a:rPr lang="sv-SE" sz="2000" u="none" kern="0" dirty="0"/>
              <a:t>ittnen</a:t>
            </a:r>
          </a:p>
          <a:p>
            <a:pPr eaLnBrk="1" hangingPunct="1">
              <a:lnSpc>
                <a:spcPct val="90000"/>
              </a:lnSpc>
              <a:spcBef>
                <a:spcPts val="1000"/>
              </a:spcBef>
              <a:spcAft>
                <a:spcPts val="480"/>
              </a:spcAft>
            </a:pPr>
            <a:r>
              <a:rPr lang="sv-SE" sz="2000" kern="0" dirty="0"/>
              <a:t>S</a:t>
            </a:r>
            <a:r>
              <a:rPr lang="sv-SE" sz="2000" u="none" kern="0" dirty="0"/>
              <a:t>akkunniga som ska höras muntligt</a:t>
            </a:r>
          </a:p>
          <a:p>
            <a:pPr eaLnBrk="1" hangingPunct="1">
              <a:lnSpc>
                <a:spcPct val="90000"/>
              </a:lnSpc>
              <a:spcBef>
                <a:spcPts val="1000"/>
              </a:spcBef>
              <a:spcAft>
                <a:spcPts val="480"/>
              </a:spcAft>
            </a:pPr>
            <a:r>
              <a:rPr lang="sv-SE" sz="2000" kern="0" dirty="0"/>
              <a:t>T</a:t>
            </a:r>
            <a:r>
              <a:rPr lang="sv-SE" sz="2000" u="none" kern="0" dirty="0"/>
              <a:t>olk, om någon av deltagarna inte talar svenska</a:t>
            </a:r>
          </a:p>
        </p:txBody>
      </p:sp>
    </p:spTree>
    <p:extLst>
      <p:ext uri="{BB962C8B-B14F-4D97-AF65-F5344CB8AC3E}">
        <p14:creationId xmlns:p14="http://schemas.microsoft.com/office/powerpoint/2010/main" xmlns="" val="1237385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539750" y="287338"/>
            <a:ext cx="7772400" cy="719137"/>
          </a:xfrm>
        </p:spPr>
        <p:txBody>
          <a:bodyPr anchor="t"/>
          <a:lstStyle/>
          <a:p>
            <a:pPr eaLnBrk="1" hangingPunct="1"/>
            <a:r>
              <a:rPr lang="sv-SE" dirty="0"/>
              <a:t>Förhandlingens gång</a:t>
            </a:r>
            <a:br>
              <a:rPr lang="sv-SE" dirty="0"/>
            </a:br>
            <a:endParaRPr lang="sv-SE" dirty="0"/>
          </a:p>
        </p:txBody>
      </p:sp>
      <p:sp>
        <p:nvSpPr>
          <p:cNvPr id="32772" name="Rectangle 3"/>
          <p:cNvSpPr>
            <a:spLocks noGrp="1" noChangeArrowheads="1"/>
          </p:cNvSpPr>
          <p:nvPr>
            <p:ph type="body" sz="half" idx="1"/>
          </p:nvPr>
        </p:nvSpPr>
        <p:spPr>
          <a:xfrm>
            <a:off x="539750" y="1268760"/>
            <a:ext cx="4248274" cy="4114800"/>
          </a:xfrm>
        </p:spPr>
        <p:txBody>
          <a:bodyPr/>
          <a:lstStyle/>
          <a:p>
            <a:pPr marL="265113" indent="-265113" eaLnBrk="1" hangingPunct="1">
              <a:spcBef>
                <a:spcPts val="1000"/>
              </a:spcBef>
            </a:pPr>
            <a:r>
              <a:rPr lang="sv-SE" sz="2000" dirty="0"/>
              <a:t>Målet påropas</a:t>
            </a:r>
          </a:p>
          <a:p>
            <a:pPr marL="265113" indent="-265113" eaLnBrk="1" hangingPunct="1">
              <a:spcBef>
                <a:spcPts val="1000"/>
              </a:spcBef>
            </a:pPr>
            <a:r>
              <a:rPr lang="sv-SE" sz="2000" dirty="0"/>
              <a:t>Närvarokontroll</a:t>
            </a:r>
          </a:p>
          <a:p>
            <a:pPr marL="265113" indent="-265113" eaLnBrk="1" hangingPunct="1">
              <a:spcBef>
                <a:spcPts val="1000"/>
              </a:spcBef>
            </a:pPr>
            <a:r>
              <a:rPr lang="sv-SE" sz="2000" dirty="0"/>
              <a:t>Stängda dörrar?</a:t>
            </a:r>
          </a:p>
          <a:p>
            <a:pPr marL="265113" indent="-265113" eaLnBrk="1" hangingPunct="1">
              <a:spcBef>
                <a:spcPts val="1000"/>
              </a:spcBef>
            </a:pPr>
            <a:r>
              <a:rPr lang="sv-SE" sz="2000" dirty="0"/>
              <a:t>Ordföranden inleder</a:t>
            </a:r>
          </a:p>
          <a:p>
            <a:pPr marL="265113" indent="-265113" eaLnBrk="1" hangingPunct="1">
              <a:spcBef>
                <a:spcPts val="1000"/>
              </a:spcBef>
            </a:pPr>
            <a:r>
              <a:rPr lang="sv-SE" sz="2000" dirty="0"/>
              <a:t>Klagandens/sökandens yrkanden</a:t>
            </a:r>
          </a:p>
          <a:p>
            <a:pPr marL="265113" indent="-265113" eaLnBrk="1" hangingPunct="1">
              <a:spcBef>
                <a:spcPts val="1000"/>
              </a:spcBef>
            </a:pPr>
            <a:r>
              <a:rPr lang="sv-SE" sz="2000" dirty="0"/>
              <a:t>Motpartens inställning</a:t>
            </a:r>
          </a:p>
        </p:txBody>
      </p:sp>
      <p:sp>
        <p:nvSpPr>
          <p:cNvPr id="32773" name="Rectangle 4"/>
          <p:cNvSpPr>
            <a:spLocks noGrp="1" noChangeArrowheads="1"/>
          </p:cNvSpPr>
          <p:nvPr>
            <p:ph type="body" sz="half" idx="2"/>
          </p:nvPr>
        </p:nvSpPr>
        <p:spPr>
          <a:xfrm>
            <a:off x="4644008" y="1268760"/>
            <a:ext cx="3956050" cy="4114800"/>
          </a:xfrm>
        </p:spPr>
        <p:txBody>
          <a:bodyPr/>
          <a:lstStyle/>
          <a:p>
            <a:pPr marL="265113" indent="-265113" eaLnBrk="1" hangingPunct="1">
              <a:spcBef>
                <a:spcPts val="1000"/>
              </a:spcBef>
            </a:pPr>
            <a:r>
              <a:rPr lang="sv-SE" sz="2000" dirty="0"/>
              <a:t>Parterna utvecklar sin talan</a:t>
            </a:r>
          </a:p>
          <a:p>
            <a:pPr marL="265113" indent="-265113" eaLnBrk="1" hangingPunct="1">
              <a:spcBef>
                <a:spcPts val="1000"/>
              </a:spcBef>
            </a:pPr>
            <a:r>
              <a:rPr lang="sv-SE" sz="2000" dirty="0"/>
              <a:t>Bevisupptagning</a:t>
            </a:r>
          </a:p>
          <a:p>
            <a:pPr marL="265113" indent="-265113" eaLnBrk="1" hangingPunct="1">
              <a:spcBef>
                <a:spcPts val="1000"/>
              </a:spcBef>
            </a:pPr>
            <a:r>
              <a:rPr lang="sv-SE" sz="2000" dirty="0"/>
              <a:t>Parterna slutför sin talan</a:t>
            </a:r>
          </a:p>
          <a:p>
            <a:pPr marL="265113" indent="-265113" eaLnBrk="1" hangingPunct="1">
              <a:spcBef>
                <a:spcPts val="1000"/>
              </a:spcBef>
            </a:pPr>
            <a:r>
              <a:rPr lang="sv-SE" sz="2000" dirty="0"/>
              <a:t>Ersättningsyrkanden och </a:t>
            </a:r>
            <a:br>
              <a:rPr lang="sv-SE" sz="2000" dirty="0"/>
            </a:br>
            <a:r>
              <a:rPr lang="sv-SE" sz="2000" dirty="0"/>
              <a:t>rättshjälpsfrågor</a:t>
            </a:r>
          </a:p>
          <a:p>
            <a:pPr marL="265113" indent="-265113" eaLnBrk="1" hangingPunct="1">
              <a:spcBef>
                <a:spcPts val="1000"/>
              </a:spcBef>
            </a:pPr>
            <a:r>
              <a:rPr lang="sv-SE" sz="2000" dirty="0"/>
              <a:t>Förhandlingen förklaras avslutad</a:t>
            </a:r>
          </a:p>
        </p:txBody>
      </p:sp>
    </p:spTree>
    <p:extLst>
      <p:ext uri="{BB962C8B-B14F-4D97-AF65-F5344CB8AC3E}">
        <p14:creationId xmlns:p14="http://schemas.microsoft.com/office/powerpoint/2010/main" xmlns="" val="483092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7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7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77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7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539750" y="287338"/>
            <a:ext cx="7772400" cy="719137"/>
          </a:xfrm>
        </p:spPr>
        <p:txBody>
          <a:bodyPr anchor="t"/>
          <a:lstStyle/>
          <a:p>
            <a:pPr eaLnBrk="1" hangingPunct="1"/>
            <a:r>
              <a:rPr lang="sv-SE" dirty="0"/>
              <a:t>Överläggning och omröstning</a:t>
            </a:r>
            <a:br>
              <a:rPr lang="sv-SE" dirty="0"/>
            </a:br>
            <a:endParaRPr lang="sv-SE" dirty="0"/>
          </a:p>
        </p:txBody>
      </p:sp>
      <p:sp>
        <p:nvSpPr>
          <p:cNvPr id="33796" name="Rectangle 3"/>
          <p:cNvSpPr>
            <a:spLocks noGrp="1" noChangeArrowheads="1"/>
          </p:cNvSpPr>
          <p:nvPr>
            <p:ph type="body" sz="half" idx="1"/>
          </p:nvPr>
        </p:nvSpPr>
        <p:spPr>
          <a:xfrm>
            <a:off x="539750" y="1268760"/>
            <a:ext cx="7560642" cy="4943053"/>
          </a:xfrm>
        </p:spPr>
        <p:txBody>
          <a:bodyPr/>
          <a:lstStyle/>
          <a:p>
            <a:pPr marL="265113" indent="-265113" eaLnBrk="1" hangingPunct="1">
              <a:lnSpc>
                <a:spcPct val="90000"/>
              </a:lnSpc>
              <a:spcBef>
                <a:spcPts val="1000"/>
              </a:spcBef>
            </a:pPr>
            <a:r>
              <a:rPr lang="sv-SE" sz="2000" dirty="0"/>
              <a:t>Varje ledamot är skyldig att delta</a:t>
            </a:r>
          </a:p>
          <a:p>
            <a:pPr marL="265113" indent="-265113" eaLnBrk="1" hangingPunct="1">
              <a:lnSpc>
                <a:spcPct val="90000"/>
              </a:lnSpc>
              <a:spcBef>
                <a:spcPts val="1000"/>
              </a:spcBef>
            </a:pPr>
            <a:r>
              <a:rPr lang="sv-SE" sz="2000" dirty="0"/>
              <a:t>Vid omröstningen har varje ledamot en röst</a:t>
            </a:r>
          </a:p>
          <a:p>
            <a:pPr marL="265113" indent="-265113" eaLnBrk="1" hangingPunct="1">
              <a:lnSpc>
                <a:spcPct val="90000"/>
              </a:lnSpc>
              <a:spcBef>
                <a:spcPts val="1000"/>
              </a:spcBef>
            </a:pPr>
            <a:r>
              <a:rPr lang="sv-SE" sz="2000" dirty="0"/>
              <a:t>Yrkesdomaren/yrkesdomarna röstar först och därefter nämndemännen</a:t>
            </a:r>
          </a:p>
          <a:p>
            <a:pPr marL="265113" indent="-265113" eaLnBrk="1" hangingPunct="1">
              <a:lnSpc>
                <a:spcPct val="90000"/>
              </a:lnSpc>
              <a:spcBef>
                <a:spcPts val="1000"/>
              </a:spcBef>
            </a:pPr>
            <a:r>
              <a:rPr lang="sv-SE" sz="2000" dirty="0"/>
              <a:t>Normalt gäller den mening som omfattas av mer än hälften </a:t>
            </a:r>
            <a:br>
              <a:rPr lang="sv-SE" sz="2000" dirty="0"/>
            </a:br>
            <a:r>
              <a:rPr lang="sv-SE" sz="2000" dirty="0"/>
              <a:t>av ledamöterna</a:t>
            </a:r>
          </a:p>
          <a:p>
            <a:pPr marL="265113" indent="-265113" eaLnBrk="1" hangingPunct="1">
              <a:lnSpc>
                <a:spcPct val="90000"/>
              </a:lnSpc>
              <a:spcBef>
                <a:spcPts val="1000"/>
              </a:spcBef>
            </a:pPr>
            <a:r>
              <a:rPr lang="sv-SE" sz="2000" dirty="0"/>
              <a:t>Ordföranden har i de flesta fall utslagsröst.</a:t>
            </a:r>
          </a:p>
          <a:p>
            <a:pPr marL="0" indent="0" eaLnBrk="1" hangingPunct="1">
              <a:lnSpc>
                <a:spcPct val="90000"/>
              </a:lnSpc>
              <a:spcBef>
                <a:spcPts val="1000"/>
              </a:spcBef>
              <a:buNone/>
            </a:pPr>
            <a:endParaRPr lang="sv-SE" sz="2000" dirty="0"/>
          </a:p>
          <a:p>
            <a:pPr marL="0" indent="0">
              <a:lnSpc>
                <a:spcPct val="90000"/>
              </a:lnSpc>
              <a:spcBef>
                <a:spcPts val="1000"/>
              </a:spcBef>
              <a:buNone/>
            </a:pPr>
            <a:r>
              <a:rPr lang="sv-SE" sz="2000" dirty="0">
                <a:solidFill>
                  <a:srgbClr val="CC6666"/>
                </a:solidFill>
              </a:rPr>
              <a:t>Skiljaktig mening</a:t>
            </a:r>
            <a:endParaRPr lang="sv-SE" sz="2000" dirty="0"/>
          </a:p>
          <a:p>
            <a:pPr>
              <a:lnSpc>
                <a:spcPct val="90000"/>
              </a:lnSpc>
              <a:spcBef>
                <a:spcPts val="1000"/>
              </a:spcBef>
            </a:pPr>
            <a:r>
              <a:rPr lang="sv-SE" sz="2000" dirty="0"/>
              <a:t>Den som inte håller med majoriteten kan reservera </a:t>
            </a:r>
            <a:br>
              <a:rPr lang="sv-SE" sz="2000" dirty="0"/>
            </a:br>
            <a:r>
              <a:rPr lang="sv-SE" sz="2000" dirty="0"/>
              <a:t>sig – vara skiljaktig</a:t>
            </a:r>
          </a:p>
          <a:p>
            <a:pPr>
              <a:lnSpc>
                <a:spcPct val="90000"/>
              </a:lnSpc>
              <a:spcBef>
                <a:spcPts val="1000"/>
              </a:spcBef>
            </a:pPr>
            <a:r>
              <a:rPr lang="sv-SE" sz="2000" dirty="0"/>
              <a:t>Skiljaktig mening med motivering bifogas domen.</a:t>
            </a:r>
          </a:p>
        </p:txBody>
      </p:sp>
    </p:spTree>
    <p:extLst>
      <p:ext uri="{BB962C8B-B14F-4D97-AF65-F5344CB8AC3E}">
        <p14:creationId xmlns:p14="http://schemas.microsoft.com/office/powerpoint/2010/main" xmlns="" val="3807849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79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539750" y="287338"/>
            <a:ext cx="7772400" cy="719137"/>
          </a:xfrm>
        </p:spPr>
        <p:txBody>
          <a:bodyPr anchor="t"/>
          <a:lstStyle/>
          <a:p>
            <a:pPr eaLnBrk="1" hangingPunct="1"/>
            <a:r>
              <a:rPr lang="sv-SE"/>
              <a:t>Överläggning och omröstning</a:t>
            </a:r>
            <a:br>
              <a:rPr lang="sv-SE"/>
            </a:br>
            <a:endParaRPr lang="sv-SE"/>
          </a:p>
        </p:txBody>
      </p:sp>
      <p:sp>
        <p:nvSpPr>
          <p:cNvPr id="33797" name="Rectangle 4"/>
          <p:cNvSpPr>
            <a:spLocks noGrp="1" noChangeArrowheads="1"/>
          </p:cNvSpPr>
          <p:nvPr>
            <p:ph type="body" sz="half" idx="2"/>
          </p:nvPr>
        </p:nvSpPr>
        <p:spPr>
          <a:xfrm>
            <a:off x="539552" y="1268760"/>
            <a:ext cx="7702624" cy="4212307"/>
          </a:xfrm>
        </p:spPr>
        <p:txBody>
          <a:bodyPr/>
          <a:lstStyle/>
          <a:p>
            <a:pPr marL="265113" indent="-265113">
              <a:buNone/>
            </a:pPr>
            <a:r>
              <a:rPr lang="sv-SE" sz="2000" dirty="0">
                <a:solidFill>
                  <a:srgbClr val="CC6666"/>
                </a:solidFill>
              </a:rPr>
              <a:t>Nämndemannen får i förväg:</a:t>
            </a:r>
          </a:p>
          <a:p>
            <a:pPr marL="265113" indent="-265113">
              <a:spcBef>
                <a:spcPts val="700"/>
              </a:spcBef>
            </a:pPr>
            <a:r>
              <a:rPr lang="sv-SE" sz="2000" dirty="0"/>
              <a:t>Alltid en målförteckning (föredragningslista eller uppropslista)</a:t>
            </a:r>
          </a:p>
          <a:p>
            <a:pPr marL="265113" indent="-265113">
              <a:spcBef>
                <a:spcPts val="700"/>
              </a:spcBef>
            </a:pPr>
            <a:r>
              <a:rPr lang="sv-SE" sz="2000" dirty="0"/>
              <a:t>Ofta även domsförslag, kopior av väsentligt material ur akten, läkarintyg, skisser och sammanställningar</a:t>
            </a:r>
          </a:p>
          <a:p>
            <a:pPr marL="265113" indent="-265113">
              <a:buNone/>
            </a:pPr>
            <a:endParaRPr lang="sv-SE" sz="2000" dirty="0">
              <a:solidFill>
                <a:srgbClr val="CC6666"/>
              </a:solidFill>
            </a:endParaRPr>
          </a:p>
          <a:p>
            <a:pPr marL="265113" indent="-265113">
              <a:buNone/>
            </a:pPr>
            <a:r>
              <a:rPr lang="sv-SE" sz="2000" dirty="0">
                <a:solidFill>
                  <a:srgbClr val="CC6666"/>
                </a:solidFill>
              </a:rPr>
              <a:t>Nämndemannen:</a:t>
            </a:r>
          </a:p>
          <a:p>
            <a:pPr marL="265113" indent="-265113">
              <a:spcBef>
                <a:spcPts val="700"/>
              </a:spcBef>
            </a:pPr>
            <a:r>
              <a:rPr lang="sv-SE" sz="2000" dirty="0"/>
              <a:t>Får genom föredragningen del av rättsutredningen</a:t>
            </a:r>
          </a:p>
          <a:p>
            <a:pPr marL="265113" indent="-265113">
              <a:spcBef>
                <a:spcPts val="700"/>
              </a:spcBef>
            </a:pPr>
            <a:r>
              <a:rPr lang="sv-SE" sz="2000" dirty="0"/>
              <a:t>Har rätt att ställa frågor i samband med föredragningen</a:t>
            </a:r>
          </a:p>
        </p:txBody>
      </p:sp>
    </p:spTree>
    <p:extLst>
      <p:ext uri="{BB962C8B-B14F-4D97-AF65-F5344CB8AC3E}">
        <p14:creationId xmlns:p14="http://schemas.microsoft.com/office/powerpoint/2010/main" xmlns="" val="2770518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539750" y="287338"/>
            <a:ext cx="7772400" cy="719137"/>
          </a:xfrm>
        </p:spPr>
        <p:txBody>
          <a:bodyPr anchor="t"/>
          <a:lstStyle/>
          <a:p>
            <a:pPr eaLnBrk="1" hangingPunct="1"/>
            <a:r>
              <a:rPr lang="sv-SE" dirty="0"/>
              <a:t>Mål i förvaltningsrätterna</a:t>
            </a:r>
            <a:br>
              <a:rPr lang="sv-SE" dirty="0"/>
            </a:br>
            <a:endParaRPr lang="sv-SE" dirty="0"/>
          </a:p>
        </p:txBody>
      </p:sp>
      <p:sp>
        <p:nvSpPr>
          <p:cNvPr id="35844" name="Rectangle 3"/>
          <p:cNvSpPr>
            <a:spLocks noGrp="1" noChangeArrowheads="1"/>
          </p:cNvSpPr>
          <p:nvPr>
            <p:ph type="body" sz="half" idx="1"/>
          </p:nvPr>
        </p:nvSpPr>
        <p:spPr>
          <a:xfrm>
            <a:off x="539750" y="1268760"/>
            <a:ext cx="3960242" cy="4114800"/>
          </a:xfrm>
        </p:spPr>
        <p:txBody>
          <a:bodyPr/>
          <a:lstStyle/>
          <a:p>
            <a:pPr marL="265113" indent="-265113" eaLnBrk="1" hangingPunct="1">
              <a:spcBef>
                <a:spcPts val="1000"/>
              </a:spcBef>
            </a:pPr>
            <a:r>
              <a:rPr lang="sv-SE" sz="2000" dirty="0"/>
              <a:t>Mål enligt utlänningslagen och lagen om svenskt medborgarskap</a:t>
            </a:r>
          </a:p>
          <a:p>
            <a:pPr marL="265113" indent="-265113" eaLnBrk="1" hangingPunct="1">
              <a:spcBef>
                <a:spcPts val="1000"/>
              </a:spcBef>
            </a:pPr>
            <a:r>
              <a:rPr lang="sv-SE" sz="2000" dirty="0"/>
              <a:t>Skattemål och folkbokföringsmål</a:t>
            </a:r>
          </a:p>
          <a:p>
            <a:pPr marL="265113" indent="-265113" eaLnBrk="1" hangingPunct="1">
              <a:spcBef>
                <a:spcPts val="1000"/>
              </a:spcBef>
            </a:pPr>
            <a:r>
              <a:rPr lang="sv-SE" sz="2000" dirty="0" err="1"/>
              <a:t>Socialförsäkringsmål</a:t>
            </a:r>
            <a:endParaRPr lang="sv-SE" sz="2000" dirty="0"/>
          </a:p>
          <a:p>
            <a:pPr marL="265113" indent="-265113" eaLnBrk="1" hangingPunct="1">
              <a:spcBef>
                <a:spcPts val="1000"/>
              </a:spcBef>
            </a:pPr>
            <a:r>
              <a:rPr lang="sv-SE" sz="2000" dirty="0"/>
              <a:t>Mål enligt socialtjänstlagen</a:t>
            </a:r>
          </a:p>
          <a:p>
            <a:pPr marL="265113" indent="-265113" eaLnBrk="1" hangingPunct="1">
              <a:spcBef>
                <a:spcPts val="1000"/>
              </a:spcBef>
            </a:pPr>
            <a:r>
              <a:rPr lang="sv-SE" sz="2000" dirty="0"/>
              <a:t>Mål om körkortsingripande</a:t>
            </a:r>
          </a:p>
          <a:p>
            <a:pPr marL="265113" indent="-265113" eaLnBrk="1" hangingPunct="1">
              <a:spcBef>
                <a:spcPts val="1000"/>
              </a:spcBef>
            </a:pPr>
            <a:r>
              <a:rPr lang="sv-SE" sz="2000" dirty="0"/>
              <a:t>Psykiatrimål (LPT, LRV)</a:t>
            </a:r>
          </a:p>
        </p:txBody>
      </p:sp>
      <p:sp>
        <p:nvSpPr>
          <p:cNvPr id="35845" name="Rectangle 5"/>
          <p:cNvSpPr>
            <a:spLocks noGrp="1" noChangeArrowheads="1"/>
          </p:cNvSpPr>
          <p:nvPr>
            <p:ph type="body" sz="half" idx="2"/>
          </p:nvPr>
        </p:nvSpPr>
        <p:spPr>
          <a:xfrm>
            <a:off x="4648200" y="1268760"/>
            <a:ext cx="3810000" cy="4114800"/>
          </a:xfrm>
        </p:spPr>
        <p:txBody>
          <a:bodyPr/>
          <a:lstStyle/>
          <a:p>
            <a:pPr marL="265113" indent="-265113" eaLnBrk="1" hangingPunct="1">
              <a:lnSpc>
                <a:spcPct val="90000"/>
              </a:lnSpc>
              <a:spcBef>
                <a:spcPts val="1000"/>
              </a:spcBef>
            </a:pPr>
            <a:r>
              <a:rPr lang="sv-SE" sz="2000" dirty="0"/>
              <a:t>Mål enligt lagen om vård av missbrukare i vissa fall (LVM)</a:t>
            </a:r>
          </a:p>
          <a:p>
            <a:pPr marL="265113" indent="-265113" eaLnBrk="1" hangingPunct="1">
              <a:lnSpc>
                <a:spcPct val="90000"/>
              </a:lnSpc>
              <a:spcBef>
                <a:spcPts val="1000"/>
              </a:spcBef>
            </a:pPr>
            <a:r>
              <a:rPr lang="sv-SE" sz="2000" dirty="0"/>
              <a:t>Mål enligt lagen med särskilda bestämmelser om vård av unga (LVU)</a:t>
            </a:r>
          </a:p>
          <a:p>
            <a:pPr marL="265113" indent="-265113" eaLnBrk="1" hangingPunct="1">
              <a:lnSpc>
                <a:spcPct val="90000"/>
              </a:lnSpc>
              <a:spcBef>
                <a:spcPts val="1000"/>
              </a:spcBef>
            </a:pPr>
            <a:r>
              <a:rPr lang="sv-SE" sz="2000" dirty="0"/>
              <a:t>Övriga måltyper, t.ex. mål om bistånd åt asylsökande m.fl., mål enligt lagen om offentlig upphandling och kriminalvårdsmål</a:t>
            </a:r>
          </a:p>
        </p:txBody>
      </p:sp>
      <p:sp>
        <p:nvSpPr>
          <p:cNvPr id="35846" name="Rectangle 6"/>
          <p:cNvSpPr>
            <a:spLocks noChangeArrowheads="1"/>
          </p:cNvSpPr>
          <p:nvPr/>
        </p:nvSpPr>
        <p:spPr bwMode="auto">
          <a:xfrm>
            <a:off x="445785" y="6082229"/>
            <a:ext cx="8698215" cy="369332"/>
          </a:xfrm>
          <a:prstGeom prst="rect">
            <a:avLst/>
          </a:prstGeom>
          <a:noFill/>
          <a:ln w="9525">
            <a:noFill/>
            <a:miter lim="800000"/>
            <a:headEnd/>
            <a:tailEnd/>
          </a:ln>
        </p:spPr>
        <p:txBody>
          <a:bodyPr wrap="none">
            <a:spAutoFit/>
          </a:bodyPr>
          <a:lstStyle/>
          <a:p>
            <a:pPr algn="ctr">
              <a:lnSpc>
                <a:spcPct val="90000"/>
              </a:lnSpc>
              <a:spcBef>
                <a:spcPct val="20000"/>
              </a:spcBef>
            </a:pPr>
            <a:r>
              <a:rPr lang="sv-SE" sz="2000" u="none" dirty="0">
                <a:latin typeface="Trebuchet MS" pitchFamily="34" charset="0"/>
              </a:rPr>
              <a:t>I förvaltningsrätt är huvudregeln att nämndemän ska delta i avgörandena.</a:t>
            </a:r>
          </a:p>
        </p:txBody>
      </p:sp>
    </p:spTree>
    <p:extLst>
      <p:ext uri="{BB962C8B-B14F-4D97-AF65-F5344CB8AC3E}">
        <p14:creationId xmlns:p14="http://schemas.microsoft.com/office/powerpoint/2010/main" xmlns="" val="3322229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4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4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P spid="35845" grpId="0" build="p"/>
      <p:bldP spid="358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39750" y="287338"/>
            <a:ext cx="8229600" cy="719137"/>
          </a:xfrm>
        </p:spPr>
        <p:txBody>
          <a:bodyPr anchor="t"/>
          <a:lstStyle/>
          <a:p>
            <a:pPr eaLnBrk="1" hangingPunct="1"/>
            <a:r>
              <a:rPr lang="sv-SE" dirty="0"/>
              <a:t>Utlännings- och medborgarskapsmål </a:t>
            </a:r>
            <a:br>
              <a:rPr lang="sv-SE" dirty="0"/>
            </a:br>
            <a:endParaRPr lang="sv-SE" dirty="0"/>
          </a:p>
        </p:txBody>
      </p:sp>
      <p:sp>
        <p:nvSpPr>
          <p:cNvPr id="36868" name="Rectangle 3"/>
          <p:cNvSpPr>
            <a:spLocks noGrp="1" noChangeArrowheads="1"/>
          </p:cNvSpPr>
          <p:nvPr>
            <p:ph type="body" sz="half" idx="1"/>
          </p:nvPr>
        </p:nvSpPr>
        <p:spPr>
          <a:xfrm>
            <a:off x="539750" y="1268760"/>
            <a:ext cx="7354888" cy="5159078"/>
          </a:xfrm>
        </p:spPr>
        <p:txBody>
          <a:bodyPr/>
          <a:lstStyle/>
          <a:p>
            <a:pPr marL="265113" indent="-265113" eaLnBrk="1" hangingPunct="1">
              <a:spcBef>
                <a:spcPts val="700"/>
              </a:spcBef>
            </a:pPr>
            <a:r>
              <a:rPr lang="sv-SE" sz="2000" dirty="0"/>
              <a:t>Utlänningslagen - om uppehållstillstånd för flyktingar</a:t>
            </a:r>
            <a:br>
              <a:rPr lang="sv-SE" sz="2000" dirty="0"/>
            </a:br>
            <a:r>
              <a:rPr lang="sv-SE" sz="2000" dirty="0"/>
              <a:t>och skyddsbehövande i övrigt</a:t>
            </a:r>
          </a:p>
          <a:p>
            <a:pPr marL="265113" indent="-265113" eaLnBrk="1" hangingPunct="1">
              <a:spcBef>
                <a:spcPts val="700"/>
              </a:spcBef>
            </a:pPr>
            <a:r>
              <a:rPr lang="sv-SE" sz="2000" dirty="0"/>
              <a:t>Lagen om svenskt medborgarskap – om svenskt medborgarskap</a:t>
            </a:r>
          </a:p>
          <a:p>
            <a:pPr marL="0" indent="0" eaLnBrk="1" hangingPunct="1">
              <a:spcBef>
                <a:spcPts val="700"/>
              </a:spcBef>
              <a:buNone/>
            </a:pPr>
            <a:endParaRPr lang="sv-SE" sz="2000" b="1" dirty="0"/>
          </a:p>
          <a:p>
            <a:pPr>
              <a:buNone/>
            </a:pPr>
            <a:r>
              <a:rPr lang="sv-SE" sz="2000" dirty="0">
                <a:solidFill>
                  <a:srgbClr val="CC6666"/>
                </a:solidFill>
              </a:rPr>
              <a:t>Uppehållstillstånd kan ges: </a:t>
            </a:r>
          </a:p>
          <a:p>
            <a:pPr marL="265113" indent="-265113">
              <a:spcBef>
                <a:spcPts val="700"/>
              </a:spcBef>
            </a:pPr>
            <a:r>
              <a:rPr lang="sv-SE" sz="2000" dirty="0"/>
              <a:t>Till flykting (uppehållstillståndet kallas då asyl)</a:t>
            </a:r>
          </a:p>
          <a:p>
            <a:pPr marL="265113" indent="-265113">
              <a:spcBef>
                <a:spcPts val="700"/>
              </a:spcBef>
            </a:pPr>
            <a:r>
              <a:rPr lang="sv-SE" sz="2000" dirty="0"/>
              <a:t>Till skyddsbehövande i övrigt</a:t>
            </a:r>
          </a:p>
          <a:p>
            <a:pPr marL="265113" indent="-265113">
              <a:spcBef>
                <a:spcPts val="700"/>
              </a:spcBef>
            </a:pPr>
            <a:r>
              <a:rPr lang="sv-SE" sz="2000" dirty="0"/>
              <a:t>På grund av anknytning till Sverige</a:t>
            </a:r>
          </a:p>
          <a:p>
            <a:pPr marL="265113" indent="-265113">
              <a:spcBef>
                <a:spcPts val="700"/>
              </a:spcBef>
            </a:pPr>
            <a:r>
              <a:rPr lang="sv-SE" sz="2000" dirty="0"/>
              <a:t>Om det föreligger synnerligen ömmande omständigheter</a:t>
            </a:r>
          </a:p>
          <a:p>
            <a:pPr marL="265113" indent="-265113">
              <a:spcBef>
                <a:spcPts val="700"/>
              </a:spcBef>
            </a:pPr>
            <a:r>
              <a:rPr lang="sv-SE" sz="2000" dirty="0"/>
              <a:t>För besök.</a:t>
            </a:r>
          </a:p>
        </p:txBody>
      </p:sp>
    </p:spTree>
    <p:extLst>
      <p:ext uri="{BB962C8B-B14F-4D97-AF65-F5344CB8AC3E}">
        <p14:creationId xmlns:p14="http://schemas.microsoft.com/office/powerpoint/2010/main" xmlns="" val="547367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6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8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539750" y="287338"/>
            <a:ext cx="8229600" cy="719137"/>
          </a:xfrm>
        </p:spPr>
        <p:txBody>
          <a:bodyPr anchor="t"/>
          <a:lstStyle/>
          <a:p>
            <a:pPr eaLnBrk="1" hangingPunct="1"/>
            <a:r>
              <a:rPr lang="sv-SE" dirty="0"/>
              <a:t>Skyddsgrunder - flykting </a:t>
            </a:r>
            <a:br>
              <a:rPr lang="sv-SE" dirty="0"/>
            </a:br>
            <a:endParaRPr lang="sv-SE" dirty="0"/>
          </a:p>
        </p:txBody>
      </p:sp>
      <p:sp>
        <p:nvSpPr>
          <p:cNvPr id="37892" name="Rectangle 3"/>
          <p:cNvSpPr>
            <a:spLocks noChangeArrowheads="1"/>
          </p:cNvSpPr>
          <p:nvPr/>
        </p:nvSpPr>
        <p:spPr bwMode="auto">
          <a:xfrm>
            <a:off x="539750" y="1268760"/>
            <a:ext cx="8208714" cy="5083059"/>
          </a:xfrm>
          <a:prstGeom prst="rect">
            <a:avLst/>
          </a:prstGeom>
          <a:noFill/>
          <a:ln w="9525">
            <a:noFill/>
            <a:miter lim="800000"/>
            <a:headEnd/>
            <a:tailEnd/>
          </a:ln>
        </p:spPr>
        <p:txBody>
          <a:bodyPr wrap="square" lIns="90000" tIns="46800" rIns="90000" bIns="46800">
            <a:spAutoFit/>
          </a:bodyPr>
          <a:lstStyle/>
          <a:p>
            <a:pPr>
              <a:spcBef>
                <a:spcPts val="700"/>
              </a:spcBef>
            </a:pPr>
            <a:r>
              <a:rPr lang="sv-SE" sz="2000" b="0" u="none" dirty="0">
                <a:latin typeface="Trebuchet MS" pitchFamily="34" charset="0"/>
              </a:rPr>
              <a:t>Den som har välgrundade skäl att vara rädd för förföljelse </a:t>
            </a:r>
            <a:br>
              <a:rPr lang="sv-SE" sz="2000" b="0" u="none" dirty="0">
                <a:latin typeface="Trebuchet MS" pitchFamily="34" charset="0"/>
              </a:rPr>
            </a:br>
            <a:r>
              <a:rPr lang="sv-SE" sz="2000" b="0" u="none" dirty="0">
                <a:latin typeface="Trebuchet MS" pitchFamily="34" charset="0"/>
              </a:rPr>
              <a:t>på grund av: </a:t>
            </a:r>
          </a:p>
          <a:p>
            <a:pPr marL="342900" indent="-254000">
              <a:spcBef>
                <a:spcPts val="700"/>
              </a:spcBef>
              <a:buFontTx/>
              <a:buChar char="•"/>
            </a:pPr>
            <a:r>
              <a:rPr lang="sv-SE" sz="2000" b="0" u="none" dirty="0">
                <a:latin typeface="Trebuchet MS" pitchFamily="34" charset="0"/>
              </a:rPr>
              <a:t>ras</a:t>
            </a:r>
          </a:p>
          <a:p>
            <a:pPr marL="342900" indent="-254000">
              <a:spcBef>
                <a:spcPts val="700"/>
              </a:spcBef>
              <a:buFontTx/>
              <a:buChar char="•"/>
            </a:pPr>
            <a:r>
              <a:rPr lang="sv-SE" sz="2000" b="0" u="none" dirty="0">
                <a:latin typeface="Trebuchet MS" pitchFamily="34" charset="0"/>
              </a:rPr>
              <a:t>nationalitet</a:t>
            </a:r>
          </a:p>
          <a:p>
            <a:pPr marL="342900" indent="-254000">
              <a:spcBef>
                <a:spcPts val="700"/>
              </a:spcBef>
              <a:buFontTx/>
              <a:buChar char="•"/>
            </a:pPr>
            <a:r>
              <a:rPr lang="sv-SE" sz="2000" b="0" u="none" dirty="0">
                <a:latin typeface="Trebuchet MS" pitchFamily="34" charset="0"/>
              </a:rPr>
              <a:t>religiös uppfattning </a:t>
            </a:r>
          </a:p>
          <a:p>
            <a:pPr marL="342900" indent="-254000">
              <a:spcBef>
                <a:spcPts val="700"/>
              </a:spcBef>
              <a:buFontTx/>
              <a:buChar char="•"/>
            </a:pPr>
            <a:r>
              <a:rPr lang="sv-SE" sz="2000" b="0" u="none" dirty="0">
                <a:latin typeface="Trebuchet MS" pitchFamily="34" charset="0"/>
              </a:rPr>
              <a:t>politisk uppfattning </a:t>
            </a:r>
          </a:p>
          <a:p>
            <a:pPr marL="342900" indent="-254000">
              <a:spcBef>
                <a:spcPts val="700"/>
              </a:spcBef>
              <a:buFontTx/>
              <a:buChar char="•"/>
            </a:pPr>
            <a:r>
              <a:rPr lang="sv-SE" sz="2000" b="0" u="none" dirty="0">
                <a:latin typeface="Trebuchet MS" pitchFamily="34" charset="0"/>
              </a:rPr>
              <a:t>kön</a:t>
            </a:r>
          </a:p>
          <a:p>
            <a:pPr marL="342900" indent="-254000">
              <a:spcBef>
                <a:spcPts val="700"/>
              </a:spcBef>
              <a:buFontTx/>
              <a:buChar char="•"/>
            </a:pPr>
            <a:r>
              <a:rPr lang="sv-SE" sz="2000" b="0" u="none" dirty="0">
                <a:latin typeface="Trebuchet MS" pitchFamily="34" charset="0"/>
              </a:rPr>
              <a:t>sexuell läggning </a:t>
            </a:r>
          </a:p>
          <a:p>
            <a:pPr marL="342900" indent="-254000">
              <a:spcBef>
                <a:spcPts val="700"/>
              </a:spcBef>
              <a:buFontTx/>
              <a:buChar char="•"/>
            </a:pPr>
            <a:r>
              <a:rPr lang="sv-SE" sz="2000" b="0" u="none" dirty="0">
                <a:latin typeface="Trebuchet MS" pitchFamily="34" charset="0"/>
              </a:rPr>
              <a:t>annan tillhörighet till en viss samhällsgrupp</a:t>
            </a:r>
          </a:p>
          <a:p>
            <a:pPr>
              <a:spcBef>
                <a:spcPts val="1600"/>
              </a:spcBef>
            </a:pPr>
            <a:r>
              <a:rPr lang="sv-SE" sz="2000" b="0" u="none" dirty="0">
                <a:latin typeface="Trebuchet MS" pitchFamily="34" charset="0"/>
              </a:rPr>
              <a:t>har rätt till skydd i Sverige som flykting (se 4 kap 1 § </a:t>
            </a:r>
            <a:r>
              <a:rPr lang="sv-SE" sz="2000" b="0" u="none" dirty="0" err="1">
                <a:latin typeface="Trebuchet MS" pitchFamily="34" charset="0"/>
              </a:rPr>
              <a:t>UtlL</a:t>
            </a:r>
            <a:r>
              <a:rPr lang="sv-SE" sz="2000" b="0" u="none" dirty="0">
                <a:latin typeface="Trebuchet MS" pitchFamily="34" charset="0"/>
              </a:rPr>
              <a:t>).</a:t>
            </a:r>
          </a:p>
          <a:p>
            <a:pPr>
              <a:spcBef>
                <a:spcPts val="1200"/>
              </a:spcBef>
            </a:pPr>
            <a:r>
              <a:rPr lang="sv-SE" sz="2000" b="0" u="none" dirty="0">
                <a:latin typeface="Trebuchet MS" pitchFamily="34" charset="0"/>
              </a:rPr>
              <a:t>Den svenska flyktingdefinitionen överensstämmer i stort med FN:s flyktingkonvention (1951 års Genèvekonvention om flyktingars rättsliga ställning).</a:t>
            </a:r>
          </a:p>
        </p:txBody>
      </p:sp>
    </p:spTree>
    <p:extLst>
      <p:ext uri="{BB962C8B-B14F-4D97-AF65-F5344CB8AC3E}">
        <p14:creationId xmlns:p14="http://schemas.microsoft.com/office/powerpoint/2010/main" xmlns="" val="1045238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9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89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8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tshållare för datum 3"/>
          <p:cNvSpPr>
            <a:spLocks noGrp="1"/>
          </p:cNvSpPr>
          <p:nvPr>
            <p:ph type="dt" sz="quarter" idx="10"/>
          </p:nvPr>
        </p:nvSpPr>
        <p:spPr>
          <a:noFill/>
        </p:spPr>
        <p:txBody>
          <a:bodyPr/>
          <a:lstStyle/>
          <a:p>
            <a:pPr>
              <a:defRPr/>
            </a:pPr>
            <a:endParaRPr lang="sv-SE"/>
          </a:p>
          <a:p>
            <a:pPr>
              <a:defRPr/>
            </a:pPr>
            <a:fld id="{BFC0A234-8391-40B8-AD02-5FE21F91CF7E}" type="slidenum">
              <a:rPr lang="sv-SE" smtClean="0"/>
              <a:pPr>
                <a:defRPr/>
              </a:pPr>
              <a:t>4</a:t>
            </a:fld>
            <a:r>
              <a:rPr lang="sv-SE"/>
              <a:t>	 SVERIGES DOMSTOLAR</a:t>
            </a:r>
            <a:endParaRPr lang="sv-SE" dirty="0"/>
          </a:p>
        </p:txBody>
      </p:sp>
      <p:sp>
        <p:nvSpPr>
          <p:cNvPr id="13324" name="Rectangle 2"/>
          <p:cNvSpPr>
            <a:spLocks noGrp="1" noChangeArrowheads="1"/>
          </p:cNvSpPr>
          <p:nvPr>
            <p:ph type="title"/>
          </p:nvPr>
        </p:nvSpPr>
        <p:spPr>
          <a:xfrm>
            <a:off x="539750" y="287338"/>
            <a:ext cx="7772400" cy="719137"/>
          </a:xfrm>
          <a:noFill/>
        </p:spPr>
        <p:txBody>
          <a:bodyPr anchor="t"/>
          <a:lstStyle/>
          <a:p>
            <a:pPr eaLnBrk="1" hangingPunct="1"/>
            <a:r>
              <a:rPr lang="sv-SE" sz="3200" b="1" dirty="0">
                <a:solidFill>
                  <a:srgbClr val="003399"/>
                </a:solidFill>
              </a:rPr>
              <a:t>Rättsväsendet</a:t>
            </a:r>
          </a:p>
        </p:txBody>
      </p:sp>
      <p:pic>
        <p:nvPicPr>
          <p:cNvPr id="14" name="Picture 27" descr="d2"/>
          <p:cNvPicPr>
            <a:picLocks noChangeAspect="1" noChangeArrowheads="1"/>
          </p:cNvPicPr>
          <p:nvPr/>
        </p:nvPicPr>
        <p:blipFill>
          <a:blip r:embed="rId2" cstate="print"/>
          <a:srcRect/>
          <a:stretch>
            <a:fillRect/>
          </a:stretch>
        </p:blipFill>
        <p:spPr bwMode="auto">
          <a:xfrm>
            <a:off x="1403560" y="1966913"/>
            <a:ext cx="6048165" cy="496887"/>
          </a:xfrm>
          <a:prstGeom prst="rect">
            <a:avLst/>
          </a:prstGeom>
          <a:noFill/>
          <a:ln w="9525">
            <a:noFill/>
            <a:miter lim="800000"/>
            <a:headEnd/>
            <a:tailEnd/>
          </a:ln>
        </p:spPr>
      </p:pic>
      <p:pic>
        <p:nvPicPr>
          <p:cNvPr id="15" name="Picture 28" descr="d1"/>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403560" y="2636838"/>
            <a:ext cx="1397000" cy="2087562"/>
          </a:xfrm>
          <a:prstGeom prst="rect">
            <a:avLst/>
          </a:prstGeom>
          <a:noFill/>
          <a:ln w="9525">
            <a:noFill/>
            <a:miter lim="800000"/>
            <a:headEnd/>
            <a:tailEnd/>
          </a:ln>
        </p:spPr>
      </p:pic>
      <p:pic>
        <p:nvPicPr>
          <p:cNvPr id="16" name="Picture 29" descr="d1"/>
          <p:cNvPicPr>
            <a:picLocks noChangeAspect="1" noChangeArrowheads="1"/>
          </p:cNvPicPr>
          <p:nvPr/>
        </p:nvPicPr>
        <p:blipFill>
          <a:blip r:embed="rId4" cstate="print"/>
          <a:srcRect/>
          <a:stretch>
            <a:fillRect/>
          </a:stretch>
        </p:blipFill>
        <p:spPr bwMode="auto">
          <a:xfrm>
            <a:off x="2915771" y="2636838"/>
            <a:ext cx="1540342" cy="2087562"/>
          </a:xfrm>
          <a:prstGeom prst="rect">
            <a:avLst/>
          </a:prstGeom>
          <a:noFill/>
          <a:ln w="9525">
            <a:noFill/>
            <a:miter lim="800000"/>
            <a:headEnd/>
            <a:tailEnd/>
          </a:ln>
        </p:spPr>
      </p:pic>
      <p:pic>
        <p:nvPicPr>
          <p:cNvPr id="17" name="Picture 30" descr="d1"/>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572000" y="2636838"/>
            <a:ext cx="1397000" cy="2087562"/>
          </a:xfrm>
          <a:prstGeom prst="rect">
            <a:avLst/>
          </a:prstGeom>
          <a:noFill/>
          <a:ln w="9525">
            <a:noFill/>
            <a:miter lim="800000"/>
            <a:headEnd/>
            <a:tailEnd/>
          </a:ln>
        </p:spPr>
      </p:pic>
      <p:pic>
        <p:nvPicPr>
          <p:cNvPr id="18" name="Picture 31" descr="d1"/>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054725" y="2636838"/>
            <a:ext cx="1397000" cy="2087562"/>
          </a:xfrm>
          <a:prstGeom prst="rect">
            <a:avLst/>
          </a:prstGeom>
          <a:noFill/>
          <a:ln w="9525">
            <a:noFill/>
            <a:miter lim="800000"/>
            <a:headEnd/>
            <a:tailEnd/>
          </a:ln>
        </p:spPr>
      </p:pic>
      <p:sp>
        <p:nvSpPr>
          <p:cNvPr id="19" name="Text Box 32"/>
          <p:cNvSpPr txBox="1">
            <a:spLocks noChangeArrowheads="1"/>
          </p:cNvSpPr>
          <p:nvPr/>
        </p:nvSpPr>
        <p:spPr bwMode="auto">
          <a:xfrm>
            <a:off x="6084888" y="2276475"/>
            <a:ext cx="1368425" cy="2292350"/>
          </a:xfrm>
          <a:prstGeom prst="rect">
            <a:avLst/>
          </a:prstGeom>
          <a:noFill/>
          <a:ln w="9525">
            <a:noFill/>
            <a:miter lim="800000"/>
            <a:headEnd/>
            <a:tailEnd/>
          </a:ln>
        </p:spPr>
        <p:txBody>
          <a:bodyPr>
            <a:spAutoFit/>
          </a:bodyPr>
          <a:lstStyle/>
          <a:p>
            <a:pPr algn="ctr">
              <a:spcBef>
                <a:spcPct val="50000"/>
              </a:spcBef>
            </a:pPr>
            <a:endParaRPr lang="sv-SE" b="0" u="none">
              <a:solidFill>
                <a:schemeClr val="bg1"/>
              </a:solidFill>
            </a:endParaRPr>
          </a:p>
          <a:p>
            <a:pPr algn="ctr">
              <a:spcBef>
                <a:spcPct val="50000"/>
              </a:spcBef>
            </a:pPr>
            <a:endParaRPr lang="sv-SE" b="0" u="none">
              <a:solidFill>
                <a:schemeClr val="bg1"/>
              </a:solidFill>
            </a:endParaRPr>
          </a:p>
          <a:p>
            <a:pPr algn="ctr">
              <a:spcBef>
                <a:spcPct val="50000"/>
              </a:spcBef>
            </a:pPr>
            <a:endParaRPr lang="sv-SE" b="0" u="none">
              <a:solidFill>
                <a:schemeClr val="bg1"/>
              </a:solidFill>
            </a:endParaRPr>
          </a:p>
          <a:p>
            <a:pPr algn="ctr">
              <a:spcBef>
                <a:spcPct val="50000"/>
              </a:spcBef>
            </a:pPr>
            <a:endParaRPr lang="sv-SE" b="0" u="none">
              <a:solidFill>
                <a:schemeClr val="bg1"/>
              </a:solidFill>
            </a:endParaRPr>
          </a:p>
          <a:p>
            <a:pPr algn="ctr">
              <a:spcBef>
                <a:spcPct val="50000"/>
              </a:spcBef>
            </a:pPr>
            <a:r>
              <a:rPr lang="sv-SE" b="0" u="none">
                <a:solidFill>
                  <a:schemeClr val="bg1"/>
                </a:solidFill>
                <a:latin typeface="Trebuchet MS" pitchFamily="34" charset="0"/>
              </a:rPr>
              <a:t>Kriminal-vården</a:t>
            </a:r>
          </a:p>
        </p:txBody>
      </p:sp>
      <p:sp>
        <p:nvSpPr>
          <p:cNvPr id="20" name="Text Box 33"/>
          <p:cNvSpPr txBox="1">
            <a:spLocks noChangeArrowheads="1"/>
          </p:cNvSpPr>
          <p:nvPr/>
        </p:nvSpPr>
        <p:spPr bwMode="auto">
          <a:xfrm>
            <a:off x="4572000" y="2276475"/>
            <a:ext cx="1368425" cy="2292350"/>
          </a:xfrm>
          <a:prstGeom prst="rect">
            <a:avLst/>
          </a:prstGeom>
          <a:noFill/>
          <a:ln w="9525">
            <a:noFill/>
            <a:miter lim="800000"/>
            <a:headEnd/>
            <a:tailEnd/>
          </a:ln>
        </p:spPr>
        <p:txBody>
          <a:bodyPr>
            <a:spAutoFit/>
          </a:bodyPr>
          <a:lstStyle/>
          <a:p>
            <a:pPr algn="ctr">
              <a:spcBef>
                <a:spcPct val="50000"/>
              </a:spcBef>
            </a:pPr>
            <a:endParaRPr lang="sv-SE" b="0" u="none">
              <a:solidFill>
                <a:schemeClr val="bg1"/>
              </a:solidFill>
            </a:endParaRPr>
          </a:p>
          <a:p>
            <a:pPr algn="ctr">
              <a:spcBef>
                <a:spcPct val="50000"/>
              </a:spcBef>
            </a:pPr>
            <a:endParaRPr lang="sv-SE" b="0" u="none">
              <a:solidFill>
                <a:schemeClr val="bg1"/>
              </a:solidFill>
            </a:endParaRPr>
          </a:p>
          <a:p>
            <a:pPr algn="ctr">
              <a:spcBef>
                <a:spcPct val="50000"/>
              </a:spcBef>
            </a:pPr>
            <a:endParaRPr lang="sv-SE" b="0" u="none">
              <a:solidFill>
                <a:schemeClr val="bg1"/>
              </a:solidFill>
            </a:endParaRPr>
          </a:p>
          <a:p>
            <a:pPr algn="ctr">
              <a:spcBef>
                <a:spcPct val="50000"/>
              </a:spcBef>
            </a:pPr>
            <a:endParaRPr lang="sv-SE" b="0" u="none">
              <a:solidFill>
                <a:schemeClr val="bg1"/>
              </a:solidFill>
            </a:endParaRPr>
          </a:p>
          <a:p>
            <a:pPr algn="ctr">
              <a:spcBef>
                <a:spcPct val="50000"/>
              </a:spcBef>
            </a:pPr>
            <a:r>
              <a:rPr lang="sv-SE" b="0" u="none">
                <a:solidFill>
                  <a:schemeClr val="bg1"/>
                </a:solidFill>
                <a:latin typeface="Trebuchet MS" pitchFamily="34" charset="0"/>
              </a:rPr>
              <a:t>Sveriges Domstolar</a:t>
            </a:r>
          </a:p>
        </p:txBody>
      </p:sp>
      <p:sp>
        <p:nvSpPr>
          <p:cNvPr id="21" name="Text Box 34"/>
          <p:cNvSpPr txBox="1">
            <a:spLocks noChangeArrowheads="1"/>
          </p:cNvSpPr>
          <p:nvPr/>
        </p:nvSpPr>
        <p:spPr bwMode="auto">
          <a:xfrm>
            <a:off x="1330535" y="2276475"/>
            <a:ext cx="1368425" cy="2031325"/>
          </a:xfrm>
          <a:prstGeom prst="rect">
            <a:avLst/>
          </a:prstGeom>
          <a:noFill/>
          <a:ln w="9525">
            <a:noFill/>
            <a:miter lim="800000"/>
            <a:headEnd/>
            <a:tailEnd/>
          </a:ln>
        </p:spPr>
        <p:txBody>
          <a:bodyPr>
            <a:spAutoFit/>
          </a:bodyPr>
          <a:lstStyle/>
          <a:p>
            <a:pPr algn="ctr">
              <a:spcBef>
                <a:spcPct val="50000"/>
              </a:spcBef>
            </a:pPr>
            <a:endParaRPr lang="sv-SE" b="0" u="none" dirty="0">
              <a:solidFill>
                <a:schemeClr val="bg1"/>
              </a:solidFill>
            </a:endParaRPr>
          </a:p>
          <a:p>
            <a:pPr algn="ctr">
              <a:spcBef>
                <a:spcPct val="50000"/>
              </a:spcBef>
            </a:pPr>
            <a:endParaRPr lang="sv-SE" b="0" u="none" dirty="0">
              <a:solidFill>
                <a:schemeClr val="bg1"/>
              </a:solidFill>
            </a:endParaRPr>
          </a:p>
          <a:p>
            <a:pPr algn="ctr">
              <a:spcBef>
                <a:spcPct val="50000"/>
              </a:spcBef>
            </a:pPr>
            <a:endParaRPr lang="sv-SE" b="0" u="none" dirty="0">
              <a:solidFill>
                <a:schemeClr val="bg1"/>
              </a:solidFill>
            </a:endParaRPr>
          </a:p>
          <a:p>
            <a:pPr algn="ctr">
              <a:spcBef>
                <a:spcPct val="50000"/>
              </a:spcBef>
            </a:pPr>
            <a:endParaRPr lang="sv-SE" b="0" u="none" dirty="0">
              <a:solidFill>
                <a:schemeClr val="bg1"/>
              </a:solidFill>
            </a:endParaRPr>
          </a:p>
          <a:p>
            <a:pPr algn="ctr">
              <a:spcBef>
                <a:spcPct val="50000"/>
              </a:spcBef>
            </a:pPr>
            <a:r>
              <a:rPr lang="sv-SE" b="0" u="none" dirty="0">
                <a:solidFill>
                  <a:schemeClr val="bg1"/>
                </a:solidFill>
                <a:latin typeface="Trebuchet MS" pitchFamily="34" charset="0"/>
              </a:rPr>
              <a:t>Polisen</a:t>
            </a:r>
          </a:p>
        </p:txBody>
      </p:sp>
      <p:sp>
        <p:nvSpPr>
          <p:cNvPr id="22" name="Text Box 35"/>
          <p:cNvSpPr txBox="1">
            <a:spLocks noChangeArrowheads="1"/>
          </p:cNvSpPr>
          <p:nvPr/>
        </p:nvSpPr>
        <p:spPr bwMode="auto">
          <a:xfrm>
            <a:off x="2915771" y="2276475"/>
            <a:ext cx="1511768" cy="2308324"/>
          </a:xfrm>
          <a:prstGeom prst="rect">
            <a:avLst/>
          </a:prstGeom>
          <a:noFill/>
          <a:ln w="9525">
            <a:noFill/>
            <a:miter lim="800000"/>
            <a:headEnd/>
            <a:tailEnd/>
          </a:ln>
        </p:spPr>
        <p:txBody>
          <a:bodyPr wrap="square">
            <a:spAutoFit/>
          </a:bodyPr>
          <a:lstStyle/>
          <a:p>
            <a:pPr algn="ctr">
              <a:spcBef>
                <a:spcPct val="50000"/>
              </a:spcBef>
            </a:pPr>
            <a:endParaRPr lang="sv-SE" b="0" u="none" dirty="0">
              <a:solidFill>
                <a:schemeClr val="bg1"/>
              </a:solidFill>
            </a:endParaRPr>
          </a:p>
          <a:p>
            <a:pPr algn="ctr">
              <a:spcBef>
                <a:spcPct val="50000"/>
              </a:spcBef>
            </a:pPr>
            <a:endParaRPr lang="sv-SE" b="0" u="none" dirty="0">
              <a:solidFill>
                <a:schemeClr val="bg1"/>
              </a:solidFill>
            </a:endParaRPr>
          </a:p>
          <a:p>
            <a:pPr algn="ctr">
              <a:spcBef>
                <a:spcPct val="50000"/>
              </a:spcBef>
            </a:pPr>
            <a:endParaRPr lang="sv-SE" b="0" u="none" dirty="0">
              <a:solidFill>
                <a:schemeClr val="bg1"/>
              </a:solidFill>
            </a:endParaRPr>
          </a:p>
          <a:p>
            <a:pPr algn="ctr">
              <a:spcBef>
                <a:spcPct val="50000"/>
              </a:spcBef>
            </a:pPr>
            <a:endParaRPr lang="sv-SE" b="0" u="none" dirty="0">
              <a:solidFill>
                <a:schemeClr val="bg1"/>
              </a:solidFill>
            </a:endParaRPr>
          </a:p>
          <a:p>
            <a:pPr algn="ctr">
              <a:spcBef>
                <a:spcPct val="50000"/>
              </a:spcBef>
            </a:pPr>
            <a:r>
              <a:rPr lang="sv-SE" b="0" u="none" dirty="0">
                <a:solidFill>
                  <a:schemeClr val="bg1"/>
                </a:solidFill>
                <a:latin typeface="Trebuchet MS" pitchFamily="34" charset="0"/>
              </a:rPr>
              <a:t>Åklagar-myndigheten</a:t>
            </a:r>
          </a:p>
        </p:txBody>
      </p:sp>
      <p:sp>
        <p:nvSpPr>
          <p:cNvPr id="23" name="Text Box 36"/>
          <p:cNvSpPr txBox="1">
            <a:spLocks noChangeArrowheads="1"/>
          </p:cNvSpPr>
          <p:nvPr/>
        </p:nvSpPr>
        <p:spPr bwMode="auto">
          <a:xfrm>
            <a:off x="1476375" y="1773238"/>
            <a:ext cx="6119813" cy="627062"/>
          </a:xfrm>
          <a:prstGeom prst="rect">
            <a:avLst/>
          </a:prstGeom>
          <a:noFill/>
          <a:ln w="9525">
            <a:noFill/>
            <a:miter lim="800000"/>
            <a:headEnd/>
            <a:tailEnd/>
          </a:ln>
        </p:spPr>
        <p:txBody>
          <a:bodyPr>
            <a:spAutoFit/>
          </a:bodyPr>
          <a:lstStyle/>
          <a:p>
            <a:pPr algn="ctr">
              <a:spcBef>
                <a:spcPct val="50000"/>
              </a:spcBef>
            </a:pPr>
            <a:endParaRPr lang="sv-SE" sz="800" u="none" dirty="0">
              <a:solidFill>
                <a:schemeClr val="bg1"/>
              </a:solidFill>
              <a:latin typeface="Trebuchet MS" pitchFamily="34" charset="0"/>
            </a:endParaRPr>
          </a:p>
          <a:p>
            <a:pPr algn="ctr">
              <a:spcBef>
                <a:spcPct val="50000"/>
              </a:spcBef>
            </a:pPr>
            <a:r>
              <a:rPr lang="sv-SE" u="none" dirty="0">
                <a:solidFill>
                  <a:schemeClr val="bg1"/>
                </a:solidFill>
                <a:latin typeface="Trebuchet MS" pitchFamily="34" charset="0"/>
              </a:rPr>
              <a:t>Riksdagen - Regeringen/Justitiedepartementet</a:t>
            </a:r>
          </a:p>
        </p:txBody>
      </p:sp>
    </p:spTree>
    <p:extLst>
      <p:ext uri="{BB962C8B-B14F-4D97-AF65-F5344CB8AC3E}">
        <p14:creationId xmlns:p14="http://schemas.microsoft.com/office/powerpoint/2010/main" xmlns="" val="4241461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9750" y="287338"/>
            <a:ext cx="8229600" cy="719137"/>
          </a:xfrm>
        </p:spPr>
        <p:txBody>
          <a:bodyPr anchor="t"/>
          <a:lstStyle/>
          <a:p>
            <a:pPr eaLnBrk="1" hangingPunct="1"/>
            <a:r>
              <a:rPr lang="sv-SE" dirty="0"/>
              <a:t>Skyddsgrunder - skyddsbehövande i övrigt</a:t>
            </a:r>
          </a:p>
        </p:txBody>
      </p:sp>
      <p:sp>
        <p:nvSpPr>
          <p:cNvPr id="38915" name="Rectangle 2"/>
          <p:cNvSpPr>
            <a:spLocks noGrp="1" noChangeArrowheads="1"/>
          </p:cNvSpPr>
          <p:nvPr>
            <p:ph type="body" idx="1"/>
          </p:nvPr>
        </p:nvSpPr>
        <p:spPr>
          <a:xfrm>
            <a:off x="539750" y="1268760"/>
            <a:ext cx="8085138" cy="3790975"/>
          </a:xfrm>
        </p:spPr>
        <p:txBody>
          <a:bodyPr/>
          <a:lstStyle/>
          <a:p>
            <a:pPr indent="-254000" eaLnBrk="1" hangingPunct="1">
              <a:lnSpc>
                <a:spcPct val="80000"/>
              </a:lnSpc>
              <a:buFontTx/>
              <a:buNone/>
            </a:pPr>
            <a:r>
              <a:rPr lang="sv-SE" dirty="0">
                <a:solidFill>
                  <a:srgbClr val="CC6666"/>
                </a:solidFill>
              </a:rPr>
              <a:t>Den som har lämnat sitt hemland och: </a:t>
            </a:r>
          </a:p>
          <a:p>
            <a:pPr indent="-254000" eaLnBrk="1" hangingPunct="1">
              <a:lnSpc>
                <a:spcPct val="115000"/>
              </a:lnSpc>
              <a:spcBef>
                <a:spcPts val="700"/>
              </a:spcBef>
            </a:pPr>
            <a:r>
              <a:rPr lang="sv-SE" dirty="0"/>
              <a:t>känner fruktan för att straffas med döden eller med kroppsstraff, tortyr eller annan omänsklig eller förnedrande behandling eller bestraffning</a:t>
            </a:r>
          </a:p>
          <a:p>
            <a:pPr indent="-254000" eaLnBrk="1" hangingPunct="1">
              <a:lnSpc>
                <a:spcPct val="125000"/>
              </a:lnSpc>
              <a:spcBef>
                <a:spcPts val="700"/>
              </a:spcBef>
            </a:pPr>
            <a:r>
              <a:rPr lang="sv-SE" dirty="0"/>
              <a:t>behöver skydd på grund av en yttre eller inre väpnad konflikt</a:t>
            </a:r>
          </a:p>
          <a:p>
            <a:pPr indent="-254000" eaLnBrk="1" hangingPunct="1">
              <a:lnSpc>
                <a:spcPct val="125000"/>
              </a:lnSpc>
              <a:spcBef>
                <a:spcPts val="700"/>
              </a:spcBef>
            </a:pPr>
            <a:r>
              <a:rPr lang="sv-SE" dirty="0"/>
              <a:t>på grund av andra svåra motsättningar i hemlandet känner välgrundad fruktan att utsättas för allvarliga övergrepp</a:t>
            </a:r>
          </a:p>
          <a:p>
            <a:pPr indent="-254000" eaLnBrk="1" hangingPunct="1">
              <a:lnSpc>
                <a:spcPct val="125000"/>
              </a:lnSpc>
              <a:spcBef>
                <a:spcPts val="700"/>
              </a:spcBef>
            </a:pPr>
            <a:r>
              <a:rPr lang="sv-SE" dirty="0"/>
              <a:t>inte kan återvända till sitt hemland på grund av en miljökatastrof.</a:t>
            </a:r>
          </a:p>
        </p:txBody>
      </p:sp>
    </p:spTree>
    <p:extLst>
      <p:ext uri="{BB962C8B-B14F-4D97-AF65-F5344CB8AC3E}">
        <p14:creationId xmlns:p14="http://schemas.microsoft.com/office/powerpoint/2010/main" xmlns="" val="1744021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9750" y="287338"/>
            <a:ext cx="8229600" cy="719137"/>
          </a:xfrm>
        </p:spPr>
        <p:txBody>
          <a:bodyPr anchor="t"/>
          <a:lstStyle/>
          <a:p>
            <a:pPr eaLnBrk="1" hangingPunct="1"/>
            <a:r>
              <a:rPr lang="sv-SE" dirty="0"/>
              <a:t>Skyddsgrunder - skyddsbehövande i övrigt</a:t>
            </a:r>
          </a:p>
        </p:txBody>
      </p:sp>
      <p:sp>
        <p:nvSpPr>
          <p:cNvPr id="39939" name="Rectangle 2"/>
          <p:cNvSpPr>
            <a:spLocks noChangeArrowheads="1"/>
          </p:cNvSpPr>
          <p:nvPr/>
        </p:nvSpPr>
        <p:spPr bwMode="auto">
          <a:xfrm>
            <a:off x="539750" y="1268760"/>
            <a:ext cx="7019925" cy="5040313"/>
          </a:xfrm>
          <a:prstGeom prst="rect">
            <a:avLst/>
          </a:prstGeom>
          <a:noFill/>
          <a:ln w="9525">
            <a:noFill/>
            <a:miter lim="800000"/>
            <a:headEnd/>
            <a:tailEnd/>
          </a:ln>
        </p:spPr>
        <p:txBody>
          <a:bodyPr/>
          <a:lstStyle/>
          <a:p>
            <a:pPr marL="342900" indent="-254000">
              <a:lnSpc>
                <a:spcPct val="80000"/>
              </a:lnSpc>
              <a:spcBef>
                <a:spcPct val="20000"/>
              </a:spcBef>
            </a:pPr>
            <a:r>
              <a:rPr lang="sv-SE" sz="2000" u="none" dirty="0">
                <a:solidFill>
                  <a:srgbClr val="CC6666"/>
                </a:solidFill>
                <a:latin typeface="Trebuchet MS" pitchFamily="34" charset="0"/>
              </a:rPr>
              <a:t>Anhörig </a:t>
            </a:r>
          </a:p>
          <a:p>
            <a:pPr marL="88900">
              <a:spcBef>
                <a:spcPts val="700"/>
              </a:spcBef>
            </a:pPr>
            <a:r>
              <a:rPr lang="sv-SE" sz="2000" u="none" dirty="0">
                <a:latin typeface="Trebuchet MS" pitchFamily="34" charset="0"/>
              </a:rPr>
              <a:t>Anhörig till någon bosatt i Sverige eller till någon som har uppehållstillstånd för att bo i Sverige.</a:t>
            </a:r>
          </a:p>
          <a:p>
            <a:pPr marL="342900" indent="-254000">
              <a:spcBef>
                <a:spcPct val="20000"/>
              </a:spcBef>
            </a:pPr>
            <a:endParaRPr lang="sv-SE" sz="2000" u="none" dirty="0">
              <a:latin typeface="Trebuchet MS" pitchFamily="34" charset="0"/>
            </a:endParaRPr>
          </a:p>
          <a:p>
            <a:pPr marL="342900" indent="-254000">
              <a:lnSpc>
                <a:spcPct val="80000"/>
              </a:lnSpc>
              <a:spcBef>
                <a:spcPct val="20000"/>
              </a:spcBef>
            </a:pPr>
            <a:r>
              <a:rPr lang="sv-SE" sz="2000" u="none" dirty="0">
                <a:solidFill>
                  <a:srgbClr val="CC6666"/>
                </a:solidFill>
                <a:latin typeface="Trebuchet MS" pitchFamily="34" charset="0"/>
              </a:rPr>
              <a:t>Om ingen annan tillståndsgrund</a:t>
            </a:r>
          </a:p>
          <a:p>
            <a:pPr marL="342900" indent="-254000">
              <a:spcBef>
                <a:spcPts val="1000"/>
              </a:spcBef>
              <a:buFontTx/>
              <a:buChar char="•"/>
            </a:pPr>
            <a:r>
              <a:rPr lang="sv-SE" sz="2000" u="none" dirty="0">
                <a:latin typeface="Trebuchet MS" pitchFamily="34" charset="0"/>
              </a:rPr>
              <a:t>Synnerligen ömmande omständigheter:</a:t>
            </a:r>
          </a:p>
          <a:p>
            <a:pPr marL="546100" lvl="1">
              <a:spcBef>
                <a:spcPts val="1000"/>
              </a:spcBef>
            </a:pPr>
            <a:r>
              <a:rPr lang="sv-SE" sz="2000" u="none" dirty="0">
                <a:latin typeface="Trebuchet MS" pitchFamily="34" charset="0"/>
              </a:rPr>
              <a:t>- sökandens hälsotillstånd</a:t>
            </a:r>
            <a:br>
              <a:rPr lang="sv-SE" sz="2000" u="none" dirty="0">
                <a:latin typeface="Trebuchet MS" pitchFamily="34" charset="0"/>
              </a:rPr>
            </a:br>
            <a:r>
              <a:rPr lang="sv-SE" sz="2000" u="none" dirty="0">
                <a:latin typeface="Trebuchet MS" pitchFamily="34" charset="0"/>
              </a:rPr>
              <a:t>- anpassning till det svenska samhället</a:t>
            </a:r>
            <a:br>
              <a:rPr lang="sv-SE" sz="2000" u="none" dirty="0">
                <a:latin typeface="Trebuchet MS" pitchFamily="34" charset="0"/>
              </a:rPr>
            </a:br>
            <a:r>
              <a:rPr lang="sv-SE" sz="2000" u="none" dirty="0">
                <a:latin typeface="Trebuchet MS" pitchFamily="34" charset="0"/>
              </a:rPr>
              <a:t>- situationen i hemlandet.</a:t>
            </a:r>
          </a:p>
        </p:txBody>
      </p:sp>
    </p:spTree>
    <p:extLst>
      <p:ext uri="{BB962C8B-B14F-4D97-AF65-F5344CB8AC3E}">
        <p14:creationId xmlns:p14="http://schemas.microsoft.com/office/powerpoint/2010/main" xmlns="" val="1966176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Rectangle 11"/>
          <p:cNvSpPr>
            <a:spLocks noGrp="1" noChangeArrowheads="1"/>
          </p:cNvSpPr>
          <p:nvPr>
            <p:ph type="title"/>
          </p:nvPr>
        </p:nvSpPr>
        <p:spPr>
          <a:xfrm>
            <a:off x="539750" y="287338"/>
            <a:ext cx="8229600" cy="719137"/>
          </a:xfrm>
        </p:spPr>
        <p:txBody>
          <a:bodyPr anchor="t"/>
          <a:lstStyle/>
          <a:p>
            <a:pPr eaLnBrk="1" hangingPunct="1"/>
            <a:r>
              <a:rPr lang="sv-SE" dirty="0"/>
              <a:t>Överprövning av migrationsverkets beslut</a:t>
            </a:r>
            <a:br>
              <a:rPr lang="sv-SE" dirty="0"/>
            </a:br>
            <a:endParaRPr lang="sv-SE" dirty="0"/>
          </a:p>
        </p:txBody>
      </p:sp>
      <p:sp>
        <p:nvSpPr>
          <p:cNvPr id="2" name="Platshållare för innehåll 1"/>
          <p:cNvSpPr>
            <a:spLocks noGrp="1"/>
          </p:cNvSpPr>
          <p:nvPr>
            <p:ph idx="1"/>
          </p:nvPr>
        </p:nvSpPr>
        <p:spPr>
          <a:xfrm>
            <a:off x="457200" y="1268760"/>
            <a:ext cx="8229600" cy="4896445"/>
          </a:xfrm>
        </p:spPr>
        <p:txBody>
          <a:bodyPr/>
          <a:lstStyle/>
          <a:p>
            <a:pPr marL="0" indent="0">
              <a:buNone/>
            </a:pPr>
            <a:r>
              <a:rPr lang="sv-SE" dirty="0">
                <a:solidFill>
                  <a:srgbClr val="CC6666"/>
                </a:solidFill>
                <a:latin typeface="Trebuchet MS" pitchFamily="34" charset="0"/>
              </a:rPr>
              <a:t>Överklagande till migrationsdomstol och Migrationsöverdomstol</a:t>
            </a:r>
          </a:p>
          <a:p>
            <a:pPr marL="265113" indent="-265113">
              <a:lnSpc>
                <a:spcPct val="130000"/>
              </a:lnSpc>
              <a:spcBef>
                <a:spcPts val="700"/>
              </a:spcBef>
            </a:pPr>
            <a:r>
              <a:rPr lang="sv-SE" dirty="0">
                <a:latin typeface="Trebuchet MS" pitchFamily="34" charset="0"/>
              </a:rPr>
              <a:t>Skyndsam handläggning (av- eller utvisning och förvar)</a:t>
            </a:r>
          </a:p>
          <a:p>
            <a:pPr marL="265113" indent="-265113">
              <a:lnSpc>
                <a:spcPct val="130000"/>
              </a:lnSpc>
              <a:spcBef>
                <a:spcPts val="700"/>
              </a:spcBef>
            </a:pPr>
            <a:r>
              <a:rPr lang="sv-SE" dirty="0">
                <a:latin typeface="Trebuchet MS" pitchFamily="34" charset="0"/>
              </a:rPr>
              <a:t>Vanligt med muntlig förhandling </a:t>
            </a:r>
          </a:p>
          <a:p>
            <a:pPr marL="265113" indent="-265113">
              <a:lnSpc>
                <a:spcPct val="130000"/>
              </a:lnSpc>
              <a:spcBef>
                <a:spcPts val="700"/>
              </a:spcBef>
            </a:pPr>
            <a:r>
              <a:rPr lang="sv-SE" dirty="0">
                <a:latin typeface="Trebuchet MS" pitchFamily="34" charset="0"/>
              </a:rPr>
              <a:t>Offentligt biträde</a:t>
            </a:r>
          </a:p>
          <a:p>
            <a:pPr marL="265113" indent="-265113">
              <a:lnSpc>
                <a:spcPct val="130000"/>
              </a:lnSpc>
              <a:spcBef>
                <a:spcPts val="700"/>
              </a:spcBef>
            </a:pPr>
            <a:r>
              <a:rPr lang="sv-SE" dirty="0">
                <a:latin typeface="Trebuchet MS" pitchFamily="34" charset="0"/>
              </a:rPr>
              <a:t>Sekretess</a:t>
            </a:r>
          </a:p>
          <a:p>
            <a:pPr marL="265113" indent="-265113">
              <a:lnSpc>
                <a:spcPct val="130000"/>
              </a:lnSpc>
              <a:spcBef>
                <a:spcPts val="700"/>
              </a:spcBef>
            </a:pPr>
            <a:r>
              <a:rPr lang="sv-SE" dirty="0">
                <a:latin typeface="Trebuchet MS" pitchFamily="34" charset="0"/>
              </a:rPr>
              <a:t>Migrationsverkets processförare för Migrationsverkets talan</a:t>
            </a:r>
          </a:p>
          <a:p>
            <a:pPr marL="265113" indent="-265113">
              <a:lnSpc>
                <a:spcPct val="130000"/>
              </a:lnSpc>
              <a:spcBef>
                <a:spcPts val="700"/>
              </a:spcBef>
            </a:pPr>
            <a:r>
              <a:rPr lang="sv-SE" dirty="0">
                <a:latin typeface="Trebuchet MS" pitchFamily="34" charset="0"/>
              </a:rPr>
              <a:t>Migrationsdomstolens beslut kan överklagas till </a:t>
            </a:r>
            <a:r>
              <a:rPr lang="sv-SE" dirty="0" err="1">
                <a:latin typeface="Trebuchet MS" pitchFamily="34" charset="0"/>
              </a:rPr>
              <a:t>Migrationsöver</a:t>
            </a:r>
            <a:r>
              <a:rPr lang="sv-SE" dirty="0">
                <a:latin typeface="Trebuchet MS" pitchFamily="34" charset="0"/>
              </a:rPr>
              <a:t>-domstolen, som är sista instans.</a:t>
            </a:r>
          </a:p>
        </p:txBody>
      </p:sp>
    </p:spTree>
    <p:extLst>
      <p:ext uri="{BB962C8B-B14F-4D97-AF65-F5344CB8AC3E}">
        <p14:creationId xmlns:p14="http://schemas.microsoft.com/office/powerpoint/2010/main" xmlns="" val="3633761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274638"/>
            <a:ext cx="8229600" cy="777875"/>
          </a:xfrm>
        </p:spPr>
        <p:txBody>
          <a:bodyPr anchor="t"/>
          <a:lstStyle/>
          <a:p>
            <a:r>
              <a:rPr lang="sv-SE" dirty="0"/>
              <a:t>Prövningen i migrationsdomstol</a:t>
            </a:r>
          </a:p>
        </p:txBody>
      </p:sp>
      <p:sp>
        <p:nvSpPr>
          <p:cNvPr id="3" name="Platshållare för innehåll 2"/>
          <p:cNvSpPr>
            <a:spLocks noGrp="1"/>
          </p:cNvSpPr>
          <p:nvPr>
            <p:ph idx="1"/>
          </p:nvPr>
        </p:nvSpPr>
        <p:spPr>
          <a:xfrm>
            <a:off x="457200" y="1268760"/>
            <a:ext cx="8229600" cy="4713288"/>
          </a:xfrm>
        </p:spPr>
        <p:txBody>
          <a:bodyPr/>
          <a:lstStyle/>
          <a:p>
            <a:pPr marL="0" indent="0">
              <a:spcBef>
                <a:spcPts val="1000"/>
              </a:spcBef>
              <a:spcAft>
                <a:spcPts val="400"/>
              </a:spcAft>
              <a:buNone/>
            </a:pPr>
            <a:r>
              <a:rPr lang="sv-SE" dirty="0"/>
              <a:t>Prövningen i migrationsdomstol omfattar flera svåra frågor som:</a:t>
            </a:r>
          </a:p>
          <a:p>
            <a:pPr>
              <a:spcBef>
                <a:spcPts val="1000"/>
              </a:spcBef>
              <a:spcAft>
                <a:spcPts val="400"/>
              </a:spcAft>
            </a:pPr>
            <a:r>
              <a:rPr lang="sv-SE" dirty="0"/>
              <a:t>Identiteten</a:t>
            </a:r>
          </a:p>
          <a:p>
            <a:pPr>
              <a:spcBef>
                <a:spcPts val="1000"/>
              </a:spcBef>
              <a:spcAft>
                <a:spcPts val="400"/>
              </a:spcAft>
            </a:pPr>
            <a:r>
              <a:rPr lang="sv-SE" dirty="0"/>
              <a:t>Tillräcklighet</a:t>
            </a:r>
          </a:p>
          <a:p>
            <a:pPr>
              <a:spcBef>
                <a:spcPts val="1000"/>
              </a:spcBef>
              <a:spcAft>
                <a:spcPts val="400"/>
              </a:spcAft>
            </a:pPr>
            <a:r>
              <a:rPr lang="sv-SE" dirty="0"/>
              <a:t>Trovärdighet/tillförlitlighet</a:t>
            </a:r>
          </a:p>
          <a:p>
            <a:pPr>
              <a:spcBef>
                <a:spcPts val="1000"/>
              </a:spcBef>
              <a:spcAft>
                <a:spcPts val="400"/>
              </a:spcAft>
            </a:pPr>
            <a:r>
              <a:rPr lang="sv-SE" dirty="0"/>
              <a:t>Landrapporter</a:t>
            </a:r>
          </a:p>
          <a:p>
            <a:pPr>
              <a:spcBef>
                <a:spcPts val="1000"/>
              </a:spcBef>
              <a:spcAft>
                <a:spcPts val="400"/>
              </a:spcAft>
            </a:pPr>
            <a:r>
              <a:rPr lang="sv-SE" dirty="0"/>
              <a:t>Prognos för framtiden</a:t>
            </a:r>
          </a:p>
          <a:p>
            <a:pPr>
              <a:spcBef>
                <a:spcPts val="1000"/>
              </a:spcBef>
              <a:spcAft>
                <a:spcPts val="400"/>
              </a:spcAft>
            </a:pPr>
            <a:r>
              <a:rPr lang="sv-SE" dirty="0"/>
              <a:t>Lågt beviskrav – konsekvenserna av felaktigt domslut.</a:t>
            </a:r>
          </a:p>
        </p:txBody>
      </p:sp>
    </p:spTree>
    <p:extLst>
      <p:ext uri="{BB962C8B-B14F-4D97-AF65-F5344CB8AC3E}">
        <p14:creationId xmlns:p14="http://schemas.microsoft.com/office/powerpoint/2010/main" xmlns="" val="1549215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539750" y="287338"/>
            <a:ext cx="7772400" cy="719137"/>
          </a:xfrm>
        </p:spPr>
        <p:txBody>
          <a:bodyPr anchor="t"/>
          <a:lstStyle/>
          <a:p>
            <a:pPr eaLnBrk="1" hangingPunct="1"/>
            <a:r>
              <a:rPr lang="sv-SE" dirty="0"/>
              <a:t>Skattemål </a:t>
            </a:r>
            <a:br>
              <a:rPr lang="sv-SE" dirty="0"/>
            </a:br>
            <a:endParaRPr lang="sv-SE" dirty="0"/>
          </a:p>
        </p:txBody>
      </p:sp>
      <p:sp>
        <p:nvSpPr>
          <p:cNvPr id="44036" name="Rectangle 3"/>
          <p:cNvSpPr>
            <a:spLocks noGrp="1" noChangeArrowheads="1"/>
          </p:cNvSpPr>
          <p:nvPr>
            <p:ph type="body" sz="half" idx="1"/>
          </p:nvPr>
        </p:nvSpPr>
        <p:spPr>
          <a:xfrm>
            <a:off x="467544" y="1268760"/>
            <a:ext cx="3810000" cy="4114800"/>
          </a:xfrm>
        </p:spPr>
        <p:txBody>
          <a:bodyPr/>
          <a:lstStyle/>
          <a:p>
            <a:pPr marL="265113" indent="-265113" eaLnBrk="1" hangingPunct="1">
              <a:spcBef>
                <a:spcPts val="1000"/>
              </a:spcBef>
              <a:buFontTx/>
              <a:buNone/>
            </a:pPr>
            <a:r>
              <a:rPr lang="sv-SE" sz="2000" dirty="0">
                <a:solidFill>
                  <a:srgbClr val="CC6666"/>
                </a:solidFill>
              </a:rPr>
              <a:t>Mål rörande exempelvis</a:t>
            </a:r>
            <a:endParaRPr lang="sv-SE" sz="2000" dirty="0"/>
          </a:p>
          <a:p>
            <a:pPr marL="265113" indent="-265113" eaLnBrk="1" hangingPunct="1">
              <a:spcBef>
                <a:spcPts val="1000"/>
              </a:spcBef>
            </a:pPr>
            <a:r>
              <a:rPr lang="sv-SE" sz="2000" dirty="0"/>
              <a:t>Inkomsttaxering</a:t>
            </a:r>
          </a:p>
          <a:p>
            <a:pPr marL="265113" indent="-265113" eaLnBrk="1" hangingPunct="1">
              <a:spcBef>
                <a:spcPts val="1000"/>
              </a:spcBef>
            </a:pPr>
            <a:r>
              <a:rPr lang="sv-SE" sz="2000" dirty="0"/>
              <a:t>Mervärdesskatt</a:t>
            </a:r>
          </a:p>
          <a:p>
            <a:pPr marL="265113" indent="-265113" eaLnBrk="1" hangingPunct="1">
              <a:spcBef>
                <a:spcPts val="1000"/>
              </a:spcBef>
            </a:pPr>
            <a:r>
              <a:rPr lang="sv-SE" sz="2000" dirty="0"/>
              <a:t>Skattetillägg och förseningsavgift</a:t>
            </a:r>
          </a:p>
          <a:p>
            <a:pPr marL="265113" indent="-265113" eaLnBrk="1" hangingPunct="1">
              <a:spcBef>
                <a:spcPts val="1000"/>
              </a:spcBef>
            </a:pPr>
            <a:r>
              <a:rPr lang="sv-SE" sz="2000" dirty="0"/>
              <a:t>Fastighetstaxering</a:t>
            </a:r>
          </a:p>
        </p:txBody>
      </p:sp>
    </p:spTree>
    <p:extLst>
      <p:ext uri="{BB962C8B-B14F-4D97-AF65-F5344CB8AC3E}">
        <p14:creationId xmlns:p14="http://schemas.microsoft.com/office/powerpoint/2010/main" xmlns="" val="933034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539750" y="287338"/>
            <a:ext cx="7772400" cy="719137"/>
          </a:xfrm>
        </p:spPr>
        <p:txBody>
          <a:bodyPr anchor="t"/>
          <a:lstStyle/>
          <a:p>
            <a:pPr eaLnBrk="1" hangingPunct="1"/>
            <a:r>
              <a:rPr lang="sv-SE" dirty="0"/>
              <a:t>Mål om körkortsingripande</a:t>
            </a:r>
            <a:br>
              <a:rPr lang="sv-SE" dirty="0"/>
            </a:br>
            <a:endParaRPr lang="sv-SE" dirty="0"/>
          </a:p>
        </p:txBody>
      </p:sp>
      <p:sp>
        <p:nvSpPr>
          <p:cNvPr id="45060" name="Rectangle 3"/>
          <p:cNvSpPr>
            <a:spLocks noGrp="1" noChangeArrowheads="1"/>
          </p:cNvSpPr>
          <p:nvPr>
            <p:ph type="body" idx="1"/>
          </p:nvPr>
        </p:nvSpPr>
        <p:spPr>
          <a:xfrm>
            <a:off x="539750" y="1268761"/>
            <a:ext cx="8280722" cy="5256584"/>
          </a:xfrm>
        </p:spPr>
        <p:txBody>
          <a:bodyPr/>
          <a:lstStyle/>
          <a:p>
            <a:pPr eaLnBrk="1" hangingPunct="1">
              <a:spcBef>
                <a:spcPts val="480"/>
              </a:spcBef>
              <a:buFontTx/>
              <a:buNone/>
            </a:pPr>
            <a:r>
              <a:rPr lang="sv-SE" dirty="0">
                <a:solidFill>
                  <a:srgbClr val="CC6666"/>
                </a:solidFill>
              </a:rPr>
              <a:t>Körkort kan återkallas vid till exempel:</a:t>
            </a:r>
          </a:p>
          <a:p>
            <a:pPr marL="265113" indent="-265113" eaLnBrk="1" hangingPunct="1">
              <a:spcBef>
                <a:spcPts val="480"/>
              </a:spcBef>
            </a:pPr>
            <a:r>
              <a:rPr lang="sv-SE" dirty="0"/>
              <a:t>Grovt rattfylleri och grov vårdslöshet i trafik</a:t>
            </a:r>
          </a:p>
          <a:p>
            <a:pPr marL="265113" indent="-265113" eaLnBrk="1" hangingPunct="1">
              <a:spcBef>
                <a:spcPts val="480"/>
              </a:spcBef>
            </a:pPr>
            <a:r>
              <a:rPr lang="sv-SE" dirty="0"/>
              <a:t>Rattfylleri</a:t>
            </a:r>
          </a:p>
          <a:p>
            <a:pPr marL="265113" indent="-265113" eaLnBrk="1" hangingPunct="1">
              <a:spcBef>
                <a:spcPts val="480"/>
              </a:spcBef>
            </a:pPr>
            <a:r>
              <a:rPr lang="sv-SE" dirty="0"/>
              <a:t>Smitning</a:t>
            </a:r>
          </a:p>
          <a:p>
            <a:pPr marL="265113" indent="-265113" eaLnBrk="1" hangingPunct="1">
              <a:spcBef>
                <a:spcPts val="480"/>
              </a:spcBef>
            </a:pPr>
            <a:r>
              <a:rPr lang="sv-SE" dirty="0"/>
              <a:t>Upprepade förseelser</a:t>
            </a:r>
          </a:p>
          <a:p>
            <a:pPr marL="265113" indent="-265113" eaLnBrk="1" hangingPunct="1">
              <a:spcBef>
                <a:spcPts val="480"/>
              </a:spcBef>
            </a:pPr>
            <a:r>
              <a:rPr lang="sv-SE" dirty="0"/>
              <a:t>Brott mot en från trafiksäkerhetssynpunkt väsentlig regel</a:t>
            </a:r>
          </a:p>
          <a:p>
            <a:pPr marL="265113" indent="-265113" eaLnBrk="1" hangingPunct="1">
              <a:spcBef>
                <a:spcPts val="480"/>
              </a:spcBef>
            </a:pPr>
            <a:r>
              <a:rPr lang="sv-SE" dirty="0"/>
              <a:t>Opålitlighet i nykterhetshänseende</a:t>
            </a:r>
          </a:p>
          <a:p>
            <a:pPr marL="265113" indent="-265113" eaLnBrk="1" hangingPunct="1">
              <a:spcBef>
                <a:spcPts val="480"/>
              </a:spcBef>
            </a:pPr>
            <a:r>
              <a:rPr lang="sv-SE" dirty="0"/>
              <a:t>Allmän brottslighet - personliga förhållanden i övrigt</a:t>
            </a:r>
          </a:p>
          <a:p>
            <a:pPr marL="265113" indent="-265113" eaLnBrk="1" hangingPunct="1">
              <a:spcBef>
                <a:spcPts val="480"/>
              </a:spcBef>
            </a:pPr>
            <a:r>
              <a:rPr lang="sv-SE" dirty="0"/>
              <a:t>Sjukdom, skada eller dylikt.</a:t>
            </a:r>
          </a:p>
          <a:p>
            <a:pPr marL="0" indent="0">
              <a:spcBef>
                <a:spcPts val="480"/>
              </a:spcBef>
              <a:buNone/>
            </a:pPr>
            <a:endParaRPr lang="sv-SE" sz="1600" dirty="0">
              <a:latin typeface="Trebuchet MS" pitchFamily="34" charset="0"/>
            </a:endParaRPr>
          </a:p>
          <a:p>
            <a:pPr marL="0" indent="0">
              <a:spcBef>
                <a:spcPts val="480"/>
              </a:spcBef>
              <a:buNone/>
            </a:pPr>
            <a:r>
              <a:rPr lang="sv-SE" dirty="0">
                <a:latin typeface="Trebuchet MS" pitchFamily="34" charset="0"/>
              </a:rPr>
              <a:t>Transportstyrelsen är första beslutsinstans. Överklagande sker till förvaltningsrätt. För prövning i kammarrätt krävs prövningstillstånd.</a:t>
            </a:r>
          </a:p>
        </p:txBody>
      </p:sp>
    </p:spTree>
    <p:extLst>
      <p:ext uri="{BB962C8B-B14F-4D97-AF65-F5344CB8AC3E}">
        <p14:creationId xmlns:p14="http://schemas.microsoft.com/office/powerpoint/2010/main" xmlns="" val="1524145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6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06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06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0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539750" y="287338"/>
            <a:ext cx="7772400" cy="719137"/>
          </a:xfrm>
        </p:spPr>
        <p:txBody>
          <a:bodyPr anchor="t"/>
          <a:lstStyle/>
          <a:p>
            <a:pPr eaLnBrk="1" hangingPunct="1"/>
            <a:r>
              <a:rPr lang="sv-SE" dirty="0"/>
              <a:t>Socialförsäkringsmål</a:t>
            </a:r>
          </a:p>
        </p:txBody>
      </p:sp>
      <p:sp>
        <p:nvSpPr>
          <p:cNvPr id="46084" name="Rectangle 3"/>
          <p:cNvSpPr>
            <a:spLocks noGrp="1" noChangeArrowheads="1"/>
          </p:cNvSpPr>
          <p:nvPr>
            <p:ph type="body" idx="1"/>
          </p:nvPr>
        </p:nvSpPr>
        <p:spPr>
          <a:xfrm>
            <a:off x="539750" y="1268760"/>
            <a:ext cx="7772400" cy="5419725"/>
          </a:xfrm>
        </p:spPr>
        <p:txBody>
          <a:bodyPr/>
          <a:lstStyle/>
          <a:p>
            <a:pPr marL="363538" indent="-363538" eaLnBrk="1" hangingPunct="1">
              <a:spcBef>
                <a:spcPts val="480"/>
              </a:spcBef>
              <a:buFontTx/>
              <a:buNone/>
            </a:pPr>
            <a:r>
              <a:rPr lang="sv-SE" dirty="0">
                <a:solidFill>
                  <a:srgbClr val="CC6666"/>
                </a:solidFill>
              </a:rPr>
              <a:t>Socialförsäkringsmål kan gälla bland annat rätten till:</a:t>
            </a:r>
          </a:p>
          <a:p>
            <a:pPr marL="265113" indent="-265113" eaLnBrk="1" hangingPunct="1">
              <a:spcBef>
                <a:spcPts val="480"/>
              </a:spcBef>
            </a:pPr>
            <a:r>
              <a:rPr lang="sv-SE" dirty="0"/>
              <a:t>Sjukpenning</a:t>
            </a:r>
          </a:p>
          <a:p>
            <a:pPr marL="265113" indent="-265113" eaLnBrk="1" hangingPunct="1">
              <a:spcBef>
                <a:spcPts val="480"/>
              </a:spcBef>
            </a:pPr>
            <a:r>
              <a:rPr lang="sv-SE" dirty="0"/>
              <a:t>Föräldrapenning</a:t>
            </a:r>
          </a:p>
          <a:p>
            <a:pPr marL="265113" indent="-265113" eaLnBrk="1" hangingPunct="1">
              <a:spcBef>
                <a:spcPts val="480"/>
              </a:spcBef>
            </a:pPr>
            <a:r>
              <a:rPr lang="sv-SE" dirty="0"/>
              <a:t>Sjukersättning</a:t>
            </a:r>
          </a:p>
          <a:p>
            <a:pPr marL="265113" indent="-265113" eaLnBrk="1" hangingPunct="1">
              <a:spcBef>
                <a:spcPts val="480"/>
              </a:spcBef>
            </a:pPr>
            <a:r>
              <a:rPr lang="sv-SE" dirty="0"/>
              <a:t>Arbetsskadeersättning</a:t>
            </a:r>
          </a:p>
          <a:p>
            <a:pPr marL="265113" indent="-265113" eaLnBrk="1" hangingPunct="1">
              <a:spcBef>
                <a:spcPts val="480"/>
              </a:spcBef>
            </a:pPr>
            <a:r>
              <a:rPr lang="sv-SE" dirty="0"/>
              <a:t>Underhållsstöd</a:t>
            </a:r>
          </a:p>
          <a:p>
            <a:pPr marL="265113" indent="-265113" eaLnBrk="1" hangingPunct="1">
              <a:spcBef>
                <a:spcPts val="480"/>
              </a:spcBef>
            </a:pPr>
            <a:r>
              <a:rPr lang="sv-SE" dirty="0"/>
              <a:t>Ersättningar till personer med funktionsnedsättning.</a:t>
            </a:r>
          </a:p>
          <a:p>
            <a:pPr marL="0" indent="0" eaLnBrk="1" hangingPunct="1">
              <a:spcBef>
                <a:spcPts val="480"/>
              </a:spcBef>
              <a:buNone/>
            </a:pPr>
            <a:endParaRPr lang="sv-SE" dirty="0"/>
          </a:p>
          <a:p>
            <a:pPr marL="0" indent="0">
              <a:spcBef>
                <a:spcPts val="480"/>
              </a:spcBef>
              <a:buNone/>
            </a:pPr>
            <a:r>
              <a:rPr lang="sv-SE" dirty="0">
                <a:latin typeface="Trebuchet MS" pitchFamily="34" charset="0"/>
              </a:rPr>
              <a:t>Försäkringskassan fattar beslut genom tjänsteman.</a:t>
            </a:r>
          </a:p>
          <a:p>
            <a:pPr marL="0" indent="0">
              <a:spcBef>
                <a:spcPts val="480"/>
              </a:spcBef>
              <a:buNone/>
            </a:pPr>
            <a:r>
              <a:rPr lang="sv-SE" dirty="0">
                <a:latin typeface="Trebuchet MS" pitchFamily="34" charset="0"/>
              </a:rPr>
              <a:t>Det allmänna ombudet kan föra talan i förvaltningsrätt och kammarrätt. För prövning i kammarrätt krävs prövningstillstånd	</a:t>
            </a:r>
          </a:p>
          <a:p>
            <a:pPr marL="0" indent="0">
              <a:spcBef>
                <a:spcPts val="480"/>
              </a:spcBef>
              <a:buNone/>
            </a:pPr>
            <a:r>
              <a:rPr lang="sv-SE" dirty="0">
                <a:latin typeface="Trebuchet MS" pitchFamily="34" charset="0"/>
              </a:rPr>
              <a:t>Sakkunnig kan anlitas för att lämna yttrande i målet.</a:t>
            </a:r>
          </a:p>
        </p:txBody>
      </p:sp>
    </p:spTree>
    <p:extLst>
      <p:ext uri="{BB962C8B-B14F-4D97-AF65-F5344CB8AC3E}">
        <p14:creationId xmlns:p14="http://schemas.microsoft.com/office/powerpoint/2010/main" xmlns="" val="3600618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08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08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08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539750" y="287338"/>
            <a:ext cx="7772400" cy="719137"/>
          </a:xfrm>
        </p:spPr>
        <p:txBody>
          <a:bodyPr anchor="t"/>
          <a:lstStyle/>
          <a:p>
            <a:pPr eaLnBrk="1" hangingPunct="1"/>
            <a:r>
              <a:rPr lang="sv-SE" dirty="0"/>
              <a:t>Psykiatrimål</a:t>
            </a:r>
          </a:p>
        </p:txBody>
      </p:sp>
      <p:sp>
        <p:nvSpPr>
          <p:cNvPr id="49157" name="Rectangle 11"/>
          <p:cNvSpPr>
            <a:spLocks noChangeArrowheads="1"/>
          </p:cNvSpPr>
          <p:nvPr/>
        </p:nvSpPr>
        <p:spPr bwMode="auto">
          <a:xfrm>
            <a:off x="611758" y="1268760"/>
            <a:ext cx="8136706" cy="5328592"/>
          </a:xfrm>
          <a:prstGeom prst="rect">
            <a:avLst/>
          </a:prstGeom>
          <a:noFill/>
          <a:ln w="9525">
            <a:noFill/>
            <a:miter lim="800000"/>
            <a:headEnd/>
            <a:tailEnd/>
          </a:ln>
        </p:spPr>
        <p:txBody>
          <a:bodyPr/>
          <a:lstStyle/>
          <a:p>
            <a:pPr marL="265113" indent="-265113">
              <a:spcBef>
                <a:spcPts val="480"/>
              </a:spcBef>
              <a:spcAft>
                <a:spcPts val="480"/>
              </a:spcAft>
              <a:buFontTx/>
              <a:buChar char="•"/>
            </a:pPr>
            <a:r>
              <a:rPr lang="sv-SE" sz="2000" u="none" dirty="0">
                <a:latin typeface="Trebuchet MS" pitchFamily="34" charset="0"/>
              </a:rPr>
              <a:t>I lagen om psykiatrisk tvångsvård (LPT) anges de allmänna förutsättningarna för psykiatrisk tvångsvård.</a:t>
            </a:r>
          </a:p>
          <a:p>
            <a:pPr marL="265113" indent="-265113">
              <a:spcBef>
                <a:spcPts val="480"/>
              </a:spcBef>
              <a:spcAft>
                <a:spcPts val="480"/>
              </a:spcAft>
              <a:buFontTx/>
              <a:buChar char="•"/>
            </a:pPr>
            <a:r>
              <a:rPr lang="sv-SE" sz="2000" u="none" dirty="0">
                <a:latin typeface="Trebuchet MS" pitchFamily="34" charset="0"/>
              </a:rPr>
              <a:t>I lagen om rättspsykiatrisk vård (LRV) lämnas kompletterande föreskrifter beträffande psykiatrisk tvångsvård av psykiskt störda lagöverträdare.</a:t>
            </a:r>
          </a:p>
          <a:p>
            <a:pPr marL="265113" indent="-265113">
              <a:spcBef>
                <a:spcPts val="480"/>
              </a:spcBef>
              <a:spcAft>
                <a:spcPts val="480"/>
              </a:spcAft>
              <a:buFontTx/>
              <a:buChar char="•"/>
            </a:pPr>
            <a:endParaRPr lang="sv-SE" sz="2000" dirty="0">
              <a:latin typeface="Trebuchet MS" pitchFamily="34" charset="0"/>
            </a:endParaRPr>
          </a:p>
          <a:p>
            <a:pPr>
              <a:spcBef>
                <a:spcPts val="480"/>
              </a:spcBef>
              <a:spcAft>
                <a:spcPts val="480"/>
              </a:spcAft>
            </a:pPr>
            <a:r>
              <a:rPr lang="sv-SE" sz="2000" dirty="0">
                <a:solidFill>
                  <a:srgbClr val="CC6666"/>
                </a:solidFill>
              </a:rPr>
              <a:t>Psykiatrimål kan avse bland annat:</a:t>
            </a:r>
          </a:p>
          <a:p>
            <a:pPr marL="342900" indent="-342900">
              <a:spcBef>
                <a:spcPts val="480"/>
              </a:spcBef>
              <a:spcAft>
                <a:spcPts val="480"/>
              </a:spcAft>
              <a:buFont typeface="Arial" panose="020B0604020202020204" pitchFamily="34" charset="0"/>
              <a:buChar char="•"/>
            </a:pPr>
            <a:r>
              <a:rPr lang="sv-SE" sz="2000" dirty="0"/>
              <a:t>Medgivande till förlängning av vårdtid</a:t>
            </a:r>
          </a:p>
          <a:p>
            <a:pPr marL="342900" indent="-342900">
              <a:spcBef>
                <a:spcPts val="480"/>
              </a:spcBef>
              <a:spcAft>
                <a:spcPts val="480"/>
              </a:spcAft>
              <a:buFont typeface="Arial" panose="020B0604020202020204" pitchFamily="34" charset="0"/>
              <a:buChar char="•"/>
            </a:pPr>
            <a:r>
              <a:rPr lang="sv-SE" sz="2000" dirty="0"/>
              <a:t>Övergång från frivillig sluten vård till sluten tvångsvård (konvertering)</a:t>
            </a:r>
          </a:p>
          <a:p>
            <a:pPr marL="342900" indent="-342900">
              <a:spcBef>
                <a:spcPts val="480"/>
              </a:spcBef>
              <a:spcAft>
                <a:spcPts val="480"/>
              </a:spcAft>
              <a:buFont typeface="Arial" panose="020B0604020202020204" pitchFamily="34" charset="0"/>
              <a:buChar char="•"/>
            </a:pPr>
            <a:r>
              <a:rPr lang="sv-SE" sz="2000" dirty="0"/>
              <a:t>Övergång från sluten psykiatrisk tvångsvård till öppen psykiatrisk tvångsvård</a:t>
            </a:r>
          </a:p>
          <a:p>
            <a:pPr marL="342900" indent="-342900">
              <a:spcBef>
                <a:spcPts val="480"/>
              </a:spcBef>
              <a:spcAft>
                <a:spcPts val="480"/>
              </a:spcAft>
              <a:buFont typeface="Arial" panose="020B0604020202020204" pitchFamily="34" charset="0"/>
              <a:buChar char="•"/>
            </a:pPr>
            <a:r>
              <a:rPr lang="sv-SE" sz="2000" dirty="0"/>
              <a:t>Upphörande av psykiatrisk tvångsvård eller rättspsykiatrisk vård</a:t>
            </a:r>
          </a:p>
          <a:p>
            <a:pPr marL="342900" indent="-342900">
              <a:spcBef>
                <a:spcPts val="480"/>
              </a:spcBef>
              <a:spcAft>
                <a:spcPts val="480"/>
              </a:spcAft>
              <a:buFont typeface="Arial" panose="020B0604020202020204" pitchFamily="34" charset="0"/>
              <a:buChar char="•"/>
            </a:pPr>
            <a:r>
              <a:rPr lang="sv-SE" sz="2000" dirty="0"/>
              <a:t>Permissionsfrågor.</a:t>
            </a:r>
          </a:p>
        </p:txBody>
      </p:sp>
    </p:spTree>
    <p:extLst>
      <p:ext uri="{BB962C8B-B14F-4D97-AF65-F5344CB8AC3E}">
        <p14:creationId xmlns:p14="http://schemas.microsoft.com/office/powerpoint/2010/main" xmlns="" val="2573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5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15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539750" y="287338"/>
            <a:ext cx="7772400" cy="719137"/>
          </a:xfrm>
        </p:spPr>
        <p:txBody>
          <a:bodyPr anchor="t"/>
          <a:lstStyle/>
          <a:p>
            <a:pPr eaLnBrk="1" hangingPunct="1"/>
            <a:r>
              <a:rPr lang="sv-SE" dirty="0"/>
              <a:t>Handläggning av psykiatrimål</a:t>
            </a:r>
            <a:br>
              <a:rPr lang="sv-SE" dirty="0"/>
            </a:br>
            <a:endParaRPr lang="sv-SE" dirty="0"/>
          </a:p>
        </p:txBody>
      </p:sp>
      <p:sp>
        <p:nvSpPr>
          <p:cNvPr id="52228" name="Rectangle 3"/>
          <p:cNvSpPr>
            <a:spLocks noGrp="1" noChangeArrowheads="1"/>
          </p:cNvSpPr>
          <p:nvPr>
            <p:ph type="body" sz="half" idx="1"/>
          </p:nvPr>
        </p:nvSpPr>
        <p:spPr>
          <a:xfrm>
            <a:off x="539750" y="1268760"/>
            <a:ext cx="8280722" cy="5040560"/>
          </a:xfrm>
        </p:spPr>
        <p:txBody>
          <a:bodyPr/>
          <a:lstStyle/>
          <a:p>
            <a:pPr marL="0" indent="0">
              <a:buNone/>
            </a:pPr>
            <a:r>
              <a:rPr lang="sv-SE" dirty="0">
                <a:latin typeface="Trebuchet MS" pitchFamily="34" charset="0"/>
              </a:rPr>
              <a:t>Ska i regel tas upp till avgörande inom åtta dagar i förvaltningsrätten.</a:t>
            </a:r>
          </a:p>
          <a:p>
            <a:pPr marL="0" indent="0">
              <a:buNone/>
            </a:pPr>
            <a:r>
              <a:rPr lang="sv-SE" dirty="0">
                <a:latin typeface="Trebuchet MS" pitchFamily="34" charset="0"/>
              </a:rPr>
              <a:t>I övrigt en skyndsam handläggning. </a:t>
            </a:r>
          </a:p>
          <a:p>
            <a:pPr marL="261938" indent="-241300" eaLnBrk="1" hangingPunct="1">
              <a:buFontTx/>
              <a:buNone/>
            </a:pPr>
            <a:endParaRPr lang="sv-SE" dirty="0">
              <a:solidFill>
                <a:srgbClr val="CC6666"/>
              </a:solidFill>
            </a:endParaRPr>
          </a:p>
          <a:p>
            <a:pPr marL="261938" indent="-241300" eaLnBrk="1" hangingPunct="1">
              <a:buFontTx/>
              <a:buNone/>
            </a:pPr>
            <a:r>
              <a:rPr lang="sv-SE" dirty="0">
                <a:solidFill>
                  <a:srgbClr val="CC6666"/>
                </a:solidFill>
              </a:rPr>
              <a:t>Muntlig förhandling</a:t>
            </a:r>
            <a:endParaRPr lang="sv-SE" dirty="0"/>
          </a:p>
          <a:p>
            <a:pPr marL="261938" indent="-241300" eaLnBrk="1" hangingPunct="1"/>
            <a:r>
              <a:rPr lang="sv-SE" dirty="0"/>
              <a:t>Ska hållas om det inte är uppenbart obehövligt (enbart förvaltningsrätt)</a:t>
            </a:r>
          </a:p>
          <a:p>
            <a:pPr marL="261938" indent="-241300" eaLnBrk="1" hangingPunct="1"/>
            <a:r>
              <a:rPr lang="sv-SE" dirty="0"/>
              <a:t>Ska hållas på sjukvårdsinrättningen</a:t>
            </a:r>
          </a:p>
          <a:p>
            <a:pPr marL="261938" indent="-241300" eaLnBrk="1" hangingPunct="1"/>
            <a:r>
              <a:rPr lang="sv-SE" dirty="0"/>
              <a:t>Patienten ska närvara om det är möjligt</a:t>
            </a:r>
          </a:p>
          <a:p>
            <a:pPr marL="261938" indent="-241300" eaLnBrk="1" hangingPunct="1"/>
            <a:r>
              <a:rPr lang="sv-SE" dirty="0"/>
              <a:t>Patientens stödperson har rätt att närvara och ska underrättas</a:t>
            </a:r>
          </a:p>
          <a:p>
            <a:pPr marL="261938" indent="-241300" eaLnBrk="1" hangingPunct="1"/>
            <a:r>
              <a:rPr lang="sv-SE" dirty="0"/>
              <a:t>Chefsöverläkaren ska höras om det inte är uppenbart obehövligt</a:t>
            </a:r>
          </a:p>
          <a:p>
            <a:pPr marL="261938" indent="-241300" eaLnBrk="1" hangingPunct="1"/>
            <a:r>
              <a:rPr lang="sv-SE" dirty="0"/>
              <a:t>Sakkunnig ska höras om det inte är uppenbart obehövligt (enbart förvaltningsrätt).</a:t>
            </a:r>
          </a:p>
        </p:txBody>
      </p:sp>
    </p:spTree>
    <p:extLst>
      <p:ext uri="{BB962C8B-B14F-4D97-AF65-F5344CB8AC3E}">
        <p14:creationId xmlns:p14="http://schemas.microsoft.com/office/powerpoint/2010/main" xmlns="" val="196513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22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2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2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539750" y="287338"/>
            <a:ext cx="7772400" cy="719137"/>
          </a:xfrm>
        </p:spPr>
        <p:txBody>
          <a:bodyPr anchor="t"/>
          <a:lstStyle/>
          <a:p>
            <a:pPr eaLnBrk="1" hangingPunct="1"/>
            <a:r>
              <a:rPr lang="sv-SE" dirty="0"/>
              <a:t>Lagen om vård av missbrukare i vissa fall </a:t>
            </a:r>
            <a:br>
              <a:rPr lang="sv-SE" dirty="0"/>
            </a:br>
            <a:r>
              <a:rPr lang="sv-SE" dirty="0"/>
              <a:t>(LVM-mål)</a:t>
            </a:r>
            <a:br>
              <a:rPr lang="sv-SE" dirty="0"/>
            </a:br>
            <a:endParaRPr lang="sv-SE" dirty="0"/>
          </a:p>
        </p:txBody>
      </p:sp>
      <p:sp>
        <p:nvSpPr>
          <p:cNvPr id="53252" name="Rectangle 3"/>
          <p:cNvSpPr>
            <a:spLocks noGrp="1" noChangeArrowheads="1"/>
          </p:cNvSpPr>
          <p:nvPr>
            <p:ph type="body" sz="half" idx="1"/>
          </p:nvPr>
        </p:nvSpPr>
        <p:spPr>
          <a:xfrm>
            <a:off x="539750" y="1438275"/>
            <a:ext cx="7054850" cy="4114800"/>
          </a:xfrm>
        </p:spPr>
        <p:txBody>
          <a:bodyPr/>
          <a:lstStyle/>
          <a:p>
            <a:pPr lvl="0">
              <a:buNone/>
            </a:pPr>
            <a:r>
              <a:rPr lang="sv-SE" sz="1800" b="1" dirty="0">
                <a:solidFill>
                  <a:srgbClr val="CC6666"/>
                </a:solidFill>
              </a:rPr>
              <a:t>Grundläggande förutsättningar</a:t>
            </a:r>
          </a:p>
          <a:p>
            <a:pPr marL="0" indent="0" eaLnBrk="1" hangingPunct="1">
              <a:buNone/>
            </a:pPr>
            <a:r>
              <a:rPr lang="sv-SE" sz="1600" dirty="0"/>
              <a:t>Om någon fortgående missbrukar alkohol, narkotika eller flyktiga lösningsmedel och är i behov av vård för att komma ifrån sitt missbruk och vårdbehovet inte kan tillgodoses enligt socialtjänstlagen eller på annat sätt, får rätten besluta om tvångsvård.</a:t>
            </a:r>
          </a:p>
          <a:p>
            <a:pPr eaLnBrk="1" hangingPunct="1">
              <a:buFontTx/>
              <a:buNone/>
            </a:pPr>
            <a:r>
              <a:rPr lang="sv-SE" sz="1800" b="1" dirty="0">
                <a:solidFill>
                  <a:srgbClr val="CC6666"/>
                </a:solidFill>
              </a:rPr>
              <a:t>Vidare krävs att missbrukaren till följd av missbruket</a:t>
            </a:r>
          </a:p>
          <a:p>
            <a:pPr marL="265113" indent="-265113" eaLnBrk="1" hangingPunct="1">
              <a:spcBef>
                <a:spcPts val="700"/>
              </a:spcBef>
            </a:pPr>
            <a:r>
              <a:rPr lang="sv-SE" sz="1600" dirty="0"/>
              <a:t>utsätter sin fysiska eller psykiska hälsa för allvarlig fara</a:t>
            </a:r>
          </a:p>
          <a:p>
            <a:pPr marL="265113" indent="-265113" eaLnBrk="1" hangingPunct="1">
              <a:spcBef>
                <a:spcPts val="700"/>
              </a:spcBef>
            </a:pPr>
            <a:r>
              <a:rPr lang="sv-SE" sz="1600" dirty="0"/>
              <a:t>löper en uppenbar risk att förstöra sitt liv eller</a:t>
            </a:r>
          </a:p>
          <a:p>
            <a:pPr marL="265113" indent="-265113" eaLnBrk="1" hangingPunct="1">
              <a:spcBef>
                <a:spcPts val="700"/>
              </a:spcBef>
            </a:pPr>
            <a:r>
              <a:rPr lang="sv-SE" sz="1600" dirty="0"/>
              <a:t>kan befaras komma att allvarligt skada sig själv eller någon närstående.</a:t>
            </a:r>
          </a:p>
        </p:txBody>
      </p:sp>
    </p:spTree>
    <p:extLst>
      <p:ext uri="{BB962C8B-B14F-4D97-AF65-F5344CB8AC3E}">
        <p14:creationId xmlns:p14="http://schemas.microsoft.com/office/powerpoint/2010/main" xmlns="" val="42400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datum 3"/>
          <p:cNvSpPr>
            <a:spLocks noGrp="1"/>
          </p:cNvSpPr>
          <p:nvPr>
            <p:ph type="dt" sz="quarter" idx="10"/>
          </p:nvPr>
        </p:nvSpPr>
        <p:spPr>
          <a:noFill/>
        </p:spPr>
        <p:txBody>
          <a:bodyPr/>
          <a:lstStyle/>
          <a:p>
            <a:pPr>
              <a:defRPr/>
            </a:pPr>
            <a:endParaRPr lang="sv-SE"/>
          </a:p>
          <a:p>
            <a:pPr>
              <a:defRPr/>
            </a:pPr>
            <a:fld id="{BFC0A234-8391-40B8-AD02-5FE21F91CF7E}" type="slidenum">
              <a:rPr lang="sv-SE" smtClean="0"/>
              <a:pPr>
                <a:defRPr/>
              </a:pPr>
              <a:t>5</a:t>
            </a:fld>
            <a:r>
              <a:rPr lang="sv-SE"/>
              <a:t>	 SVERIGES DOMSTOLAR</a:t>
            </a:r>
            <a:endParaRPr lang="sv-SE" dirty="0"/>
          </a:p>
        </p:txBody>
      </p:sp>
      <p:sp>
        <p:nvSpPr>
          <p:cNvPr id="14339" name="Rectangle 2"/>
          <p:cNvSpPr>
            <a:spLocks noGrp="1" noChangeArrowheads="1"/>
          </p:cNvSpPr>
          <p:nvPr>
            <p:ph type="title"/>
          </p:nvPr>
        </p:nvSpPr>
        <p:spPr>
          <a:xfrm>
            <a:off x="539750" y="287338"/>
            <a:ext cx="7772400" cy="719137"/>
          </a:xfrm>
          <a:noFill/>
        </p:spPr>
        <p:txBody>
          <a:bodyPr anchor="t"/>
          <a:lstStyle/>
          <a:p>
            <a:pPr eaLnBrk="1" hangingPunct="1"/>
            <a:r>
              <a:rPr lang="sv-SE" sz="3200" b="1" dirty="0">
                <a:solidFill>
                  <a:srgbClr val="003399"/>
                </a:solidFill>
              </a:rPr>
              <a:t>Sveriges Domstolar</a:t>
            </a:r>
          </a:p>
        </p:txBody>
      </p:sp>
      <p:pic>
        <p:nvPicPr>
          <p:cNvPr id="12" name="Picture 50" descr="d3"/>
          <p:cNvPicPr>
            <a:picLocks noChangeAspect="1" noChangeArrowheads="1"/>
          </p:cNvPicPr>
          <p:nvPr/>
        </p:nvPicPr>
        <p:blipFill>
          <a:blip r:embed="rId2" cstate="screen"/>
          <a:srcRect/>
          <a:stretch>
            <a:fillRect/>
          </a:stretch>
        </p:blipFill>
        <p:spPr bwMode="auto">
          <a:xfrm>
            <a:off x="5435600" y="2206625"/>
            <a:ext cx="3097213" cy="2187575"/>
          </a:xfrm>
          <a:prstGeom prst="rect">
            <a:avLst/>
          </a:prstGeom>
          <a:noFill/>
          <a:ln w="9525">
            <a:noFill/>
            <a:miter lim="800000"/>
            <a:headEnd/>
            <a:tailEnd/>
          </a:ln>
        </p:spPr>
      </p:pic>
      <p:grpSp>
        <p:nvGrpSpPr>
          <p:cNvPr id="13" name="Group 51"/>
          <p:cNvGrpSpPr>
            <a:grpSpLocks/>
          </p:cNvGrpSpPr>
          <p:nvPr/>
        </p:nvGrpSpPr>
        <p:grpSpPr bwMode="auto">
          <a:xfrm>
            <a:off x="827088" y="2206625"/>
            <a:ext cx="3168649" cy="2187575"/>
            <a:chOff x="385" y="1071"/>
            <a:chExt cx="1996" cy="1378"/>
          </a:xfrm>
        </p:grpSpPr>
        <p:pic>
          <p:nvPicPr>
            <p:cNvPr id="14" name="Picture 52" descr="d3"/>
            <p:cNvPicPr>
              <a:picLocks noChangeAspect="1" noChangeArrowheads="1"/>
            </p:cNvPicPr>
            <p:nvPr/>
          </p:nvPicPr>
          <p:blipFill>
            <a:blip r:embed="rId2" cstate="screen"/>
            <a:srcRect/>
            <a:stretch>
              <a:fillRect/>
            </a:stretch>
          </p:blipFill>
          <p:spPr bwMode="auto">
            <a:xfrm>
              <a:off x="385" y="1071"/>
              <a:ext cx="1996" cy="1378"/>
            </a:xfrm>
            <a:prstGeom prst="rect">
              <a:avLst/>
            </a:prstGeom>
            <a:noFill/>
            <a:ln w="9525">
              <a:noFill/>
              <a:miter lim="800000"/>
              <a:headEnd/>
              <a:tailEnd/>
            </a:ln>
          </p:spPr>
        </p:pic>
        <p:sp>
          <p:nvSpPr>
            <p:cNvPr id="15" name="Rectangle 53"/>
            <p:cNvSpPr>
              <a:spLocks noChangeArrowheads="1"/>
            </p:cNvSpPr>
            <p:nvPr/>
          </p:nvSpPr>
          <p:spPr bwMode="auto">
            <a:xfrm>
              <a:off x="431" y="1115"/>
              <a:ext cx="1769" cy="1170"/>
            </a:xfrm>
            <a:prstGeom prst="rect">
              <a:avLst/>
            </a:prstGeom>
            <a:noFill/>
            <a:ln w="6350">
              <a:noFill/>
              <a:miter lim="800000"/>
              <a:headEnd/>
              <a:tailEnd/>
            </a:ln>
          </p:spPr>
          <p:txBody>
            <a:bodyPr/>
            <a:lstStyle/>
            <a:p>
              <a:pPr algn="l" eaLnBrk="0" hangingPunct="0">
                <a:spcBef>
                  <a:spcPts val="500"/>
                </a:spcBef>
                <a:spcAft>
                  <a:spcPts val="500"/>
                </a:spcAft>
              </a:pPr>
              <a:r>
                <a:rPr lang="sv-SE" sz="1800" b="1" dirty="0">
                  <a:solidFill>
                    <a:schemeClr val="bg1"/>
                  </a:solidFill>
                </a:rPr>
                <a:t>De allmänna</a:t>
              </a:r>
              <a:br>
                <a:rPr lang="sv-SE" sz="1800" b="1" dirty="0">
                  <a:solidFill>
                    <a:schemeClr val="bg1"/>
                  </a:solidFill>
                </a:rPr>
              </a:br>
              <a:r>
                <a:rPr lang="sv-SE" sz="1800" b="1" dirty="0">
                  <a:solidFill>
                    <a:schemeClr val="bg1"/>
                  </a:solidFill>
                </a:rPr>
                <a:t>domstolarna</a:t>
              </a:r>
              <a:endParaRPr lang="sv-SE" sz="1800" dirty="0">
                <a:solidFill>
                  <a:schemeClr val="bg1"/>
                </a:solidFill>
              </a:endParaRPr>
            </a:p>
            <a:p>
              <a:pPr algn="l" eaLnBrk="0" hangingPunct="0">
                <a:spcBef>
                  <a:spcPts val="500"/>
                </a:spcBef>
                <a:spcAft>
                  <a:spcPts val="500"/>
                </a:spcAft>
              </a:pPr>
              <a:r>
                <a:rPr lang="sv-SE" sz="1600" dirty="0">
                  <a:solidFill>
                    <a:schemeClr val="bg1"/>
                  </a:solidFill>
                </a:rPr>
                <a:t>Tingsrätterna (48)</a:t>
              </a:r>
            </a:p>
            <a:p>
              <a:pPr algn="l" eaLnBrk="0" hangingPunct="0">
                <a:spcBef>
                  <a:spcPts val="500"/>
                </a:spcBef>
                <a:spcAft>
                  <a:spcPts val="500"/>
                </a:spcAft>
              </a:pPr>
              <a:r>
                <a:rPr lang="sv-SE" sz="1200" dirty="0">
                  <a:solidFill>
                    <a:schemeClr val="bg1"/>
                  </a:solidFill>
                </a:rPr>
                <a:t>inkl. mark- och miljödomstolar</a:t>
              </a:r>
            </a:p>
            <a:p>
              <a:pPr algn="l" eaLnBrk="0" hangingPunct="0">
                <a:spcBef>
                  <a:spcPts val="500"/>
                </a:spcBef>
                <a:spcAft>
                  <a:spcPts val="500"/>
                </a:spcAft>
              </a:pPr>
              <a:r>
                <a:rPr lang="sv-SE" sz="1600" dirty="0">
                  <a:solidFill>
                    <a:schemeClr val="bg1"/>
                  </a:solidFill>
                </a:rPr>
                <a:t>Hovrätterna (6)</a:t>
              </a:r>
            </a:p>
            <a:p>
              <a:pPr algn="l" eaLnBrk="0" hangingPunct="0">
                <a:spcBef>
                  <a:spcPts val="500"/>
                </a:spcBef>
                <a:spcAft>
                  <a:spcPts val="500"/>
                </a:spcAft>
              </a:pPr>
              <a:r>
                <a:rPr lang="sv-SE" sz="1600" dirty="0">
                  <a:solidFill>
                    <a:schemeClr val="bg1"/>
                  </a:solidFill>
                </a:rPr>
                <a:t>Högsta domstolen</a:t>
              </a:r>
            </a:p>
            <a:p>
              <a:pPr algn="l" eaLnBrk="0" hangingPunct="0">
                <a:spcBef>
                  <a:spcPts val="500"/>
                </a:spcBef>
                <a:spcAft>
                  <a:spcPts val="500"/>
                </a:spcAft>
              </a:pPr>
              <a:endParaRPr lang="sv-SE" sz="1600" dirty="0">
                <a:solidFill>
                  <a:schemeClr val="bg1"/>
                </a:solidFill>
              </a:endParaRPr>
            </a:p>
          </p:txBody>
        </p:sp>
      </p:grpSp>
      <p:sp>
        <p:nvSpPr>
          <p:cNvPr id="16" name="Rectangle 54"/>
          <p:cNvSpPr>
            <a:spLocks noChangeArrowheads="1"/>
          </p:cNvSpPr>
          <p:nvPr/>
        </p:nvSpPr>
        <p:spPr bwMode="auto">
          <a:xfrm>
            <a:off x="5508103" y="2276872"/>
            <a:ext cx="3024710" cy="2111375"/>
          </a:xfrm>
          <a:prstGeom prst="rect">
            <a:avLst/>
          </a:prstGeom>
          <a:noFill/>
          <a:ln w="6350">
            <a:noFill/>
            <a:miter lim="800000"/>
            <a:headEnd/>
            <a:tailEnd/>
          </a:ln>
        </p:spPr>
        <p:txBody>
          <a:bodyPr/>
          <a:lstStyle/>
          <a:p>
            <a:pPr algn="l" eaLnBrk="0" hangingPunct="0">
              <a:spcBef>
                <a:spcPts val="500"/>
              </a:spcBef>
              <a:spcAft>
                <a:spcPts val="500"/>
              </a:spcAft>
            </a:pPr>
            <a:r>
              <a:rPr lang="sv-SE" sz="1800" b="1" dirty="0">
                <a:solidFill>
                  <a:schemeClr val="bg1"/>
                </a:solidFill>
              </a:rPr>
              <a:t>De allmänna förvaltningsdomstolarna</a:t>
            </a:r>
          </a:p>
          <a:p>
            <a:pPr algn="l" eaLnBrk="0" hangingPunct="0">
              <a:spcBef>
                <a:spcPts val="500"/>
              </a:spcBef>
              <a:spcAft>
                <a:spcPts val="500"/>
              </a:spcAft>
            </a:pPr>
            <a:r>
              <a:rPr lang="sv-SE" sz="1600" dirty="0">
                <a:solidFill>
                  <a:schemeClr val="bg1"/>
                </a:solidFill>
              </a:rPr>
              <a:t>Förvaltningsrätterna (12)</a:t>
            </a:r>
          </a:p>
          <a:p>
            <a:pPr eaLnBrk="0" hangingPunct="0">
              <a:spcBef>
                <a:spcPts val="500"/>
              </a:spcBef>
              <a:spcAft>
                <a:spcPts val="500"/>
              </a:spcAft>
            </a:pPr>
            <a:r>
              <a:rPr lang="sv-SE" sz="1200" dirty="0">
                <a:solidFill>
                  <a:schemeClr val="bg1"/>
                </a:solidFill>
              </a:rPr>
              <a:t>inkl. migrationsdomstolar</a:t>
            </a:r>
            <a:endParaRPr lang="sv-SE" sz="1600" b="1" dirty="0">
              <a:solidFill>
                <a:schemeClr val="bg1"/>
              </a:solidFill>
            </a:endParaRPr>
          </a:p>
          <a:p>
            <a:pPr algn="l" eaLnBrk="0" hangingPunct="0">
              <a:spcBef>
                <a:spcPts val="500"/>
              </a:spcBef>
              <a:spcAft>
                <a:spcPts val="500"/>
              </a:spcAft>
            </a:pPr>
            <a:r>
              <a:rPr lang="sv-SE" sz="1600" dirty="0">
                <a:solidFill>
                  <a:schemeClr val="bg1"/>
                </a:solidFill>
              </a:rPr>
              <a:t>Kammarrätterna (4)</a:t>
            </a:r>
          </a:p>
          <a:p>
            <a:pPr algn="l" eaLnBrk="0" hangingPunct="0">
              <a:spcBef>
                <a:spcPts val="500"/>
              </a:spcBef>
              <a:spcAft>
                <a:spcPts val="500"/>
              </a:spcAft>
            </a:pPr>
            <a:r>
              <a:rPr lang="sv-SE" sz="1600" dirty="0">
                <a:solidFill>
                  <a:schemeClr val="bg1"/>
                </a:solidFill>
              </a:rPr>
              <a:t>Högsta förvaltningsdomstolen</a:t>
            </a:r>
          </a:p>
        </p:txBody>
      </p:sp>
      <p:grpSp>
        <p:nvGrpSpPr>
          <p:cNvPr id="17" name="Group 55"/>
          <p:cNvGrpSpPr>
            <a:grpSpLocks/>
          </p:cNvGrpSpPr>
          <p:nvPr/>
        </p:nvGrpSpPr>
        <p:grpSpPr bwMode="auto">
          <a:xfrm>
            <a:off x="827088" y="4511675"/>
            <a:ext cx="3168650" cy="933549"/>
            <a:chOff x="385" y="2523"/>
            <a:chExt cx="1996" cy="669"/>
          </a:xfrm>
        </p:grpSpPr>
        <p:pic>
          <p:nvPicPr>
            <p:cNvPr id="18" name="Picture 56" descr="d4"/>
            <p:cNvPicPr>
              <a:picLocks noChangeAspect="1" noChangeArrowheads="1"/>
            </p:cNvPicPr>
            <p:nvPr/>
          </p:nvPicPr>
          <p:blipFill>
            <a:blip r:embed="rId3" cstate="screen"/>
            <a:srcRect/>
            <a:stretch>
              <a:fillRect/>
            </a:stretch>
          </p:blipFill>
          <p:spPr bwMode="auto">
            <a:xfrm>
              <a:off x="385" y="2523"/>
              <a:ext cx="1996" cy="669"/>
            </a:xfrm>
            <a:prstGeom prst="rect">
              <a:avLst/>
            </a:prstGeom>
            <a:noFill/>
            <a:ln w="9525">
              <a:noFill/>
              <a:miter lim="800000"/>
              <a:headEnd/>
              <a:tailEnd/>
            </a:ln>
          </p:spPr>
        </p:pic>
        <p:sp>
          <p:nvSpPr>
            <p:cNvPr id="19" name="Rectangle 57"/>
            <p:cNvSpPr>
              <a:spLocks noChangeArrowheads="1"/>
            </p:cNvSpPr>
            <p:nvPr/>
          </p:nvSpPr>
          <p:spPr bwMode="auto">
            <a:xfrm>
              <a:off x="431" y="2567"/>
              <a:ext cx="1950" cy="318"/>
            </a:xfrm>
            <a:prstGeom prst="rect">
              <a:avLst/>
            </a:prstGeom>
            <a:noFill/>
            <a:ln w="6350">
              <a:noFill/>
              <a:miter lim="800000"/>
              <a:headEnd/>
              <a:tailEnd/>
            </a:ln>
          </p:spPr>
          <p:txBody>
            <a:bodyPr/>
            <a:lstStyle/>
            <a:p>
              <a:pPr algn="l" eaLnBrk="0" hangingPunct="0">
                <a:spcBef>
                  <a:spcPts val="500"/>
                </a:spcBef>
                <a:spcAft>
                  <a:spcPts val="500"/>
                </a:spcAft>
              </a:pPr>
              <a:r>
                <a:rPr lang="sv-SE" sz="1400" b="1" dirty="0">
                  <a:solidFill>
                    <a:schemeClr val="bg1"/>
                  </a:solidFill>
                </a:rPr>
                <a:t>Hyres- och arrendenämnderna</a:t>
              </a:r>
            </a:p>
          </p:txBody>
        </p:sp>
      </p:grpSp>
      <p:grpSp>
        <p:nvGrpSpPr>
          <p:cNvPr id="20" name="Group 58"/>
          <p:cNvGrpSpPr>
            <a:grpSpLocks/>
          </p:cNvGrpSpPr>
          <p:nvPr/>
        </p:nvGrpSpPr>
        <p:grpSpPr bwMode="auto">
          <a:xfrm>
            <a:off x="5435601" y="4511675"/>
            <a:ext cx="3097213" cy="933549"/>
            <a:chOff x="3197" y="2534"/>
            <a:chExt cx="1951" cy="669"/>
          </a:xfrm>
        </p:grpSpPr>
        <p:pic>
          <p:nvPicPr>
            <p:cNvPr id="21" name="Picture 59" descr="d4"/>
            <p:cNvPicPr>
              <a:picLocks noChangeAspect="1" noChangeArrowheads="1"/>
            </p:cNvPicPr>
            <p:nvPr/>
          </p:nvPicPr>
          <p:blipFill>
            <a:blip r:embed="rId3" cstate="screen"/>
            <a:srcRect/>
            <a:stretch>
              <a:fillRect/>
            </a:stretch>
          </p:blipFill>
          <p:spPr bwMode="auto">
            <a:xfrm>
              <a:off x="3197" y="2534"/>
              <a:ext cx="1951" cy="669"/>
            </a:xfrm>
            <a:prstGeom prst="rect">
              <a:avLst/>
            </a:prstGeom>
            <a:noFill/>
            <a:ln w="9525">
              <a:noFill/>
              <a:miter lim="800000"/>
              <a:headEnd/>
              <a:tailEnd/>
            </a:ln>
          </p:spPr>
        </p:pic>
        <p:sp>
          <p:nvSpPr>
            <p:cNvPr id="22" name="Rectangle 60"/>
            <p:cNvSpPr>
              <a:spLocks noChangeArrowheads="1"/>
            </p:cNvSpPr>
            <p:nvPr/>
          </p:nvSpPr>
          <p:spPr bwMode="auto">
            <a:xfrm>
              <a:off x="3243" y="2555"/>
              <a:ext cx="1814" cy="482"/>
            </a:xfrm>
            <a:prstGeom prst="rect">
              <a:avLst/>
            </a:prstGeom>
            <a:noFill/>
            <a:ln w="6350">
              <a:noFill/>
              <a:miter lim="800000"/>
              <a:headEnd/>
              <a:tailEnd/>
            </a:ln>
          </p:spPr>
          <p:txBody>
            <a:bodyPr/>
            <a:lstStyle/>
            <a:p>
              <a:pPr algn="l"/>
              <a:r>
                <a:rPr lang="sv-SE" sz="1400" b="1" dirty="0">
                  <a:solidFill>
                    <a:schemeClr val="bg1"/>
                  </a:solidFill>
                </a:rPr>
                <a:t>Rättshjälpsmyndigheten</a:t>
              </a:r>
            </a:p>
            <a:p>
              <a:pPr algn="l"/>
              <a:endParaRPr lang="sv-SE" sz="1600" dirty="0"/>
            </a:p>
          </p:txBody>
        </p:sp>
      </p:grpSp>
      <p:grpSp>
        <p:nvGrpSpPr>
          <p:cNvPr id="23" name="Group 61"/>
          <p:cNvGrpSpPr>
            <a:grpSpLocks/>
          </p:cNvGrpSpPr>
          <p:nvPr/>
        </p:nvGrpSpPr>
        <p:grpSpPr bwMode="auto">
          <a:xfrm>
            <a:off x="4067173" y="2564903"/>
            <a:ext cx="1296458" cy="2477791"/>
            <a:chOff x="2426" y="1071"/>
            <a:chExt cx="726" cy="2121"/>
          </a:xfrm>
        </p:grpSpPr>
        <p:pic>
          <p:nvPicPr>
            <p:cNvPr id="24" name="Picture 62" descr="d4"/>
            <p:cNvPicPr>
              <a:picLocks noChangeAspect="1" noChangeArrowheads="1"/>
            </p:cNvPicPr>
            <p:nvPr/>
          </p:nvPicPr>
          <p:blipFill>
            <a:blip r:embed="rId3" cstate="screen"/>
            <a:srcRect/>
            <a:stretch>
              <a:fillRect/>
            </a:stretch>
          </p:blipFill>
          <p:spPr bwMode="auto">
            <a:xfrm>
              <a:off x="2426" y="2478"/>
              <a:ext cx="726" cy="714"/>
            </a:xfrm>
            <a:prstGeom prst="rect">
              <a:avLst/>
            </a:prstGeom>
            <a:noFill/>
            <a:ln w="9525">
              <a:noFill/>
              <a:miter lim="800000"/>
              <a:headEnd/>
              <a:tailEnd/>
            </a:ln>
          </p:spPr>
        </p:pic>
        <p:pic>
          <p:nvPicPr>
            <p:cNvPr id="25" name="Picture 63" descr="d3"/>
            <p:cNvPicPr>
              <a:picLocks noChangeAspect="1" noChangeArrowheads="1"/>
            </p:cNvPicPr>
            <p:nvPr/>
          </p:nvPicPr>
          <p:blipFill>
            <a:blip r:embed="rId4" cstate="screen"/>
            <a:srcRect/>
            <a:stretch>
              <a:fillRect/>
            </a:stretch>
          </p:blipFill>
          <p:spPr bwMode="auto">
            <a:xfrm>
              <a:off x="2426" y="1071"/>
              <a:ext cx="726" cy="1537"/>
            </a:xfrm>
            <a:prstGeom prst="rect">
              <a:avLst/>
            </a:prstGeom>
            <a:noFill/>
            <a:ln w="9525">
              <a:noFill/>
              <a:miter lim="800000"/>
              <a:headEnd/>
              <a:tailEnd/>
            </a:ln>
          </p:spPr>
        </p:pic>
        <p:sp>
          <p:nvSpPr>
            <p:cNvPr id="26" name="Rectangle 64"/>
            <p:cNvSpPr>
              <a:spLocks noChangeArrowheads="1"/>
            </p:cNvSpPr>
            <p:nvPr/>
          </p:nvSpPr>
          <p:spPr bwMode="auto">
            <a:xfrm>
              <a:off x="2469" y="1692"/>
              <a:ext cx="640" cy="482"/>
            </a:xfrm>
            <a:prstGeom prst="rect">
              <a:avLst/>
            </a:prstGeom>
            <a:noFill/>
            <a:ln w="6350">
              <a:noFill/>
              <a:miter lim="800000"/>
              <a:headEnd/>
              <a:tailEnd/>
            </a:ln>
          </p:spPr>
          <p:txBody>
            <a:bodyPr/>
            <a:lstStyle/>
            <a:p>
              <a:r>
                <a:rPr lang="sv-SE" sz="1400" b="1" dirty="0">
                  <a:solidFill>
                    <a:schemeClr val="bg1"/>
                  </a:solidFill>
                </a:rPr>
                <a:t>Domstols-</a:t>
              </a:r>
            </a:p>
            <a:p>
              <a:r>
                <a:rPr lang="sv-SE" sz="1400" b="1" dirty="0">
                  <a:solidFill>
                    <a:schemeClr val="bg1"/>
                  </a:solidFill>
                </a:rPr>
                <a:t>verket</a:t>
              </a:r>
            </a:p>
            <a:p>
              <a:endParaRPr lang="sv-SE" sz="1600" dirty="0"/>
            </a:p>
          </p:txBody>
        </p:sp>
      </p:grpSp>
    </p:spTree>
    <p:extLst>
      <p:ext uri="{BB962C8B-B14F-4D97-AF65-F5344CB8AC3E}">
        <p14:creationId xmlns:p14="http://schemas.microsoft.com/office/powerpoint/2010/main" xmlns="" val="74279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539750" y="287338"/>
            <a:ext cx="7772400" cy="719137"/>
          </a:xfrm>
        </p:spPr>
        <p:txBody>
          <a:bodyPr anchor="t"/>
          <a:lstStyle/>
          <a:p>
            <a:pPr eaLnBrk="1" hangingPunct="1"/>
            <a:r>
              <a:rPr lang="sv-SE" dirty="0"/>
              <a:t>Lagen om vård om unga (LVU-mål)</a:t>
            </a:r>
          </a:p>
        </p:txBody>
      </p:sp>
      <p:sp>
        <p:nvSpPr>
          <p:cNvPr id="55300" name="Rectangle 3"/>
          <p:cNvSpPr>
            <a:spLocks noGrp="1" noChangeArrowheads="1"/>
          </p:cNvSpPr>
          <p:nvPr>
            <p:ph type="body" idx="1"/>
          </p:nvPr>
        </p:nvSpPr>
        <p:spPr>
          <a:xfrm>
            <a:off x="179388" y="1268760"/>
            <a:ext cx="7772400" cy="1630685"/>
          </a:xfrm>
        </p:spPr>
        <p:txBody>
          <a:bodyPr/>
          <a:lstStyle/>
          <a:p>
            <a:pPr marL="698500">
              <a:spcBef>
                <a:spcPts val="1000"/>
              </a:spcBef>
            </a:pPr>
            <a:r>
              <a:rPr lang="sv-SE" dirty="0"/>
              <a:t>När ska LVU-vård beredas den som är under 18 år?</a:t>
            </a:r>
          </a:p>
          <a:p>
            <a:pPr marL="698500">
              <a:spcBef>
                <a:spcPts val="1000"/>
              </a:spcBef>
            </a:pPr>
            <a:r>
              <a:rPr lang="sv-SE" dirty="0"/>
              <a:t>När ska LVU-vård beredas den som är under 20 år?</a:t>
            </a:r>
          </a:p>
          <a:p>
            <a:pPr marL="698500">
              <a:spcBef>
                <a:spcPts val="1000"/>
              </a:spcBef>
            </a:pPr>
            <a:r>
              <a:rPr lang="sv-SE" dirty="0">
                <a:latin typeface="Trebuchet MS" pitchFamily="34" charset="0"/>
              </a:rPr>
              <a:t>Socialnämnden utreder och ansöker</a:t>
            </a:r>
          </a:p>
        </p:txBody>
      </p:sp>
    </p:spTree>
    <p:extLst>
      <p:ext uri="{BB962C8B-B14F-4D97-AF65-F5344CB8AC3E}">
        <p14:creationId xmlns:p14="http://schemas.microsoft.com/office/powerpoint/2010/main" xmlns="" val="4051590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539750" y="287338"/>
            <a:ext cx="7772400" cy="719137"/>
          </a:xfrm>
        </p:spPr>
        <p:txBody>
          <a:bodyPr anchor="t"/>
          <a:lstStyle/>
          <a:p>
            <a:pPr eaLnBrk="1" hangingPunct="1"/>
            <a:r>
              <a:rPr lang="sv-SE" dirty="0"/>
              <a:t>Mål i kammarrätterna</a:t>
            </a:r>
            <a:br>
              <a:rPr lang="sv-SE" dirty="0"/>
            </a:br>
            <a:endParaRPr lang="sv-SE" dirty="0"/>
          </a:p>
        </p:txBody>
      </p:sp>
      <p:sp>
        <p:nvSpPr>
          <p:cNvPr id="43012" name="Rectangle 3"/>
          <p:cNvSpPr>
            <a:spLocks noGrp="1" noChangeArrowheads="1"/>
          </p:cNvSpPr>
          <p:nvPr>
            <p:ph type="body" idx="1"/>
          </p:nvPr>
        </p:nvSpPr>
        <p:spPr>
          <a:xfrm>
            <a:off x="539750" y="1268760"/>
            <a:ext cx="8208963" cy="3358877"/>
          </a:xfrm>
        </p:spPr>
        <p:txBody>
          <a:bodyPr/>
          <a:lstStyle/>
          <a:p>
            <a:pPr eaLnBrk="1" hangingPunct="1">
              <a:spcBef>
                <a:spcPts val="1000"/>
              </a:spcBef>
              <a:buFontTx/>
              <a:buNone/>
            </a:pPr>
            <a:r>
              <a:rPr lang="sv-SE" dirty="0">
                <a:solidFill>
                  <a:srgbClr val="CC6666"/>
                </a:solidFill>
              </a:rPr>
              <a:t>Mål med nämnd</a:t>
            </a:r>
          </a:p>
          <a:p>
            <a:pPr marL="265113" indent="-265113" eaLnBrk="1" hangingPunct="1">
              <a:spcBef>
                <a:spcPts val="1000"/>
              </a:spcBef>
            </a:pPr>
            <a:r>
              <a:rPr lang="sv-SE" dirty="0"/>
              <a:t>Psykiatrimål (LPT, LRV)</a:t>
            </a:r>
          </a:p>
          <a:p>
            <a:pPr marL="265113" indent="-265113" eaLnBrk="1" hangingPunct="1">
              <a:spcBef>
                <a:spcPts val="1000"/>
              </a:spcBef>
            </a:pPr>
            <a:r>
              <a:rPr lang="sv-SE" dirty="0"/>
              <a:t>Mål enligt lagen om vård av missbrukare i vissa fall (LVM)</a:t>
            </a:r>
          </a:p>
          <a:p>
            <a:pPr marL="265113" indent="-265113" eaLnBrk="1" hangingPunct="1">
              <a:spcBef>
                <a:spcPts val="1000"/>
              </a:spcBef>
            </a:pPr>
            <a:r>
              <a:rPr lang="sv-SE" dirty="0"/>
              <a:t>Mål enligt lagen med särskilda bestämmelser om vård av unga (LVU)</a:t>
            </a:r>
          </a:p>
          <a:p>
            <a:pPr marL="265113" indent="-265113" eaLnBrk="1" hangingPunct="1">
              <a:spcBef>
                <a:spcPts val="1000"/>
              </a:spcBef>
            </a:pPr>
            <a:r>
              <a:rPr lang="sv-SE" dirty="0"/>
              <a:t>Mål enligt smittskyddslagen</a:t>
            </a:r>
          </a:p>
          <a:p>
            <a:pPr marL="265113" indent="-265113" eaLnBrk="1" hangingPunct="1">
              <a:spcBef>
                <a:spcPts val="1000"/>
              </a:spcBef>
              <a:buFontTx/>
              <a:buNone/>
            </a:pPr>
            <a:r>
              <a:rPr lang="sv-SE" dirty="0"/>
              <a:t>	När nämndemän deltar består rätten av tre juristdomare och två nämndemän. </a:t>
            </a:r>
          </a:p>
          <a:p>
            <a:pPr marL="265113" indent="-265113" eaLnBrk="1" hangingPunct="1">
              <a:spcBef>
                <a:spcPts val="1000"/>
              </a:spcBef>
              <a:buFontTx/>
              <a:buNone/>
            </a:pPr>
            <a:r>
              <a:rPr lang="sv-SE" dirty="0">
                <a:solidFill>
                  <a:srgbClr val="CC6666"/>
                </a:solidFill>
              </a:rPr>
              <a:t>Övriga måltyper</a:t>
            </a:r>
          </a:p>
          <a:p>
            <a:pPr marL="265113" indent="-265113">
              <a:spcBef>
                <a:spcPts val="1000"/>
              </a:spcBef>
              <a:buNone/>
            </a:pPr>
            <a:r>
              <a:rPr lang="sv-SE" dirty="0"/>
              <a:t>Drygt 200 måltyper avgörs utan nämnd.</a:t>
            </a:r>
            <a:endParaRPr lang="sv-SE" dirty="0">
              <a:solidFill>
                <a:srgbClr val="CC6666"/>
              </a:solidFill>
            </a:endParaRPr>
          </a:p>
        </p:txBody>
      </p:sp>
    </p:spTree>
    <p:extLst>
      <p:ext uri="{BB962C8B-B14F-4D97-AF65-F5344CB8AC3E}">
        <p14:creationId xmlns:p14="http://schemas.microsoft.com/office/powerpoint/2010/main" xmlns="" val="295708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39750" y="287338"/>
            <a:ext cx="7772400" cy="719137"/>
          </a:xfrm>
        </p:spPr>
        <p:txBody>
          <a:bodyPr anchor="t"/>
          <a:lstStyle/>
          <a:p>
            <a:pPr eaLnBrk="1" hangingPunct="1"/>
            <a:r>
              <a:rPr lang="sv-SE"/>
              <a:t>Ersättningar och ersättningsrutiner</a:t>
            </a:r>
          </a:p>
        </p:txBody>
      </p:sp>
      <p:sp>
        <p:nvSpPr>
          <p:cNvPr id="6" name="Rectangle 14"/>
          <p:cNvSpPr>
            <a:spLocks noGrp="1" noChangeArrowheads="1"/>
          </p:cNvSpPr>
          <p:nvPr>
            <p:ph type="body" sz="half" idx="1"/>
          </p:nvPr>
        </p:nvSpPr>
        <p:spPr>
          <a:xfrm>
            <a:off x="539750" y="1268760"/>
            <a:ext cx="7632700" cy="5328592"/>
          </a:xfrm>
          <a:noFill/>
        </p:spPr>
        <p:txBody>
          <a:bodyPr/>
          <a:lstStyle/>
          <a:p>
            <a:pPr marL="269875" lvl="0" indent="-269875" eaLnBrk="1" hangingPunct="1">
              <a:lnSpc>
                <a:spcPct val="90000"/>
              </a:lnSpc>
              <a:spcBef>
                <a:spcPts val="1000"/>
              </a:spcBef>
            </a:pPr>
            <a:r>
              <a:rPr lang="sv-SE" dirty="0">
                <a:solidFill>
                  <a:srgbClr val="000000"/>
                </a:solidFill>
              </a:rPr>
              <a:t>Förordning (1982:814) om ersättning till nämndemän och vissa andra uppdragstagare inom domstolsväsendet m.m.</a:t>
            </a:r>
            <a:endParaRPr lang="sv-SE" dirty="0"/>
          </a:p>
          <a:p>
            <a:pPr marL="269875" indent="-269875" eaLnBrk="1" hangingPunct="1">
              <a:lnSpc>
                <a:spcPct val="90000"/>
              </a:lnSpc>
              <a:spcBef>
                <a:spcPts val="1000"/>
              </a:spcBef>
            </a:pPr>
            <a:r>
              <a:rPr lang="sv-SE" dirty="0"/>
              <a:t>Rätt att vara ledig från anställning</a:t>
            </a:r>
          </a:p>
          <a:p>
            <a:pPr marL="269875" indent="-269875" eaLnBrk="1" hangingPunct="1">
              <a:lnSpc>
                <a:spcPct val="90000"/>
              </a:lnSpc>
              <a:spcBef>
                <a:spcPts val="1000"/>
              </a:spcBef>
            </a:pPr>
            <a:r>
              <a:rPr lang="sv-SE" dirty="0"/>
              <a:t>Grundarvode per sammanträdesdag: 500:- (250:- om kortare än tre timmar).</a:t>
            </a:r>
          </a:p>
          <a:p>
            <a:pPr marL="269875" indent="-269875" eaLnBrk="1" hangingPunct="1">
              <a:lnSpc>
                <a:spcPct val="90000"/>
              </a:lnSpc>
              <a:spcBef>
                <a:spcPts val="1000"/>
              </a:spcBef>
            </a:pPr>
            <a:r>
              <a:rPr lang="sv-SE" dirty="0"/>
              <a:t>Ersättning för faktisk inkomstförlust (gäller även nämndemän som är egenföretagare)</a:t>
            </a:r>
          </a:p>
          <a:p>
            <a:pPr marL="269875" indent="-269875" eaLnBrk="1" hangingPunct="1">
              <a:lnSpc>
                <a:spcPct val="90000"/>
              </a:lnSpc>
              <a:spcBef>
                <a:spcPts val="1000"/>
              </a:spcBef>
            </a:pPr>
            <a:r>
              <a:rPr lang="sv-SE" dirty="0"/>
              <a:t>Reseersättning och traktamente utgår enligt kollektivavtal</a:t>
            </a:r>
          </a:p>
          <a:p>
            <a:pPr marL="269875" indent="-269875" eaLnBrk="1" hangingPunct="1">
              <a:lnSpc>
                <a:spcPct val="90000"/>
              </a:lnSpc>
              <a:spcBef>
                <a:spcPts val="1000"/>
              </a:spcBef>
            </a:pPr>
            <a:r>
              <a:rPr lang="sv-SE" dirty="0"/>
              <a:t>Skälig ersättning för barntillsynskostnader</a:t>
            </a:r>
          </a:p>
          <a:p>
            <a:pPr marL="269875" indent="-269875" eaLnBrk="1" hangingPunct="1">
              <a:lnSpc>
                <a:spcPct val="90000"/>
              </a:lnSpc>
              <a:spcBef>
                <a:spcPts val="1000"/>
              </a:spcBef>
            </a:pPr>
            <a:r>
              <a:rPr lang="sv-SE" dirty="0"/>
              <a:t>Tjänstgöringsrapport och framställning om arvode lämnas in till domstolen</a:t>
            </a:r>
          </a:p>
          <a:p>
            <a:pPr marL="269875" indent="-269875" eaLnBrk="1" hangingPunct="1">
              <a:lnSpc>
                <a:spcPct val="90000"/>
              </a:lnSpc>
              <a:spcBef>
                <a:spcPts val="1000"/>
              </a:spcBef>
            </a:pPr>
            <a:r>
              <a:rPr lang="sv-SE" dirty="0"/>
              <a:t>Domstolen granskar och registrerar in i lönesystemet</a:t>
            </a:r>
          </a:p>
        </p:txBody>
      </p:sp>
    </p:spTree>
    <p:extLst>
      <p:ext uri="{BB962C8B-B14F-4D97-AF65-F5344CB8AC3E}">
        <p14:creationId xmlns:p14="http://schemas.microsoft.com/office/powerpoint/2010/main" xmlns="" val="425056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274638"/>
            <a:ext cx="8229600" cy="777875"/>
          </a:xfrm>
        </p:spPr>
        <p:txBody>
          <a:bodyPr anchor="t"/>
          <a:lstStyle/>
          <a:p>
            <a:r>
              <a:rPr lang="sv-SE" sz="3200" b="1" dirty="0">
                <a:solidFill>
                  <a:schemeClr val="accent6"/>
                </a:solidFill>
              </a:rPr>
              <a:t>Säkerhetsfrågor</a:t>
            </a:r>
          </a:p>
        </p:txBody>
      </p:sp>
      <p:sp>
        <p:nvSpPr>
          <p:cNvPr id="3" name="Platshållare för innehåll 2"/>
          <p:cNvSpPr>
            <a:spLocks noGrp="1"/>
          </p:cNvSpPr>
          <p:nvPr>
            <p:ph idx="1"/>
          </p:nvPr>
        </p:nvSpPr>
        <p:spPr>
          <a:xfrm>
            <a:off x="544016" y="1268760"/>
            <a:ext cx="7772400" cy="4755232"/>
          </a:xfrm>
        </p:spPr>
        <p:txBody>
          <a:bodyPr/>
          <a:lstStyle/>
          <a:p>
            <a:r>
              <a:rPr lang="sv-SE" dirty="0"/>
              <a:t>Säkerheten i allmänna utrymmen och rättssalar</a:t>
            </a:r>
          </a:p>
          <a:p>
            <a:pPr lvl="1"/>
            <a:r>
              <a:rPr lang="sv-SE" sz="2000" dirty="0"/>
              <a:t>Eget ansvar</a:t>
            </a:r>
          </a:p>
          <a:p>
            <a:pPr lvl="1"/>
            <a:r>
              <a:rPr lang="sv-SE" sz="2000" dirty="0"/>
              <a:t>I rättssalen en ordförandefråga</a:t>
            </a:r>
          </a:p>
          <a:p>
            <a:pPr lvl="0"/>
            <a:r>
              <a:rPr lang="sv-SE" dirty="0">
                <a:solidFill>
                  <a:srgbClr val="000000"/>
                </a:solidFill>
              </a:rPr>
              <a:t>I övrigt</a:t>
            </a:r>
          </a:p>
          <a:p>
            <a:pPr lvl="1"/>
            <a:r>
              <a:rPr lang="sv-SE" sz="2000" dirty="0"/>
              <a:t>Tänk på vad för information om dig själv och närstående </a:t>
            </a:r>
            <a:br>
              <a:rPr lang="sv-SE" sz="2000" dirty="0"/>
            </a:br>
            <a:r>
              <a:rPr lang="sv-SE" sz="2000" dirty="0"/>
              <a:t>som du lägger ut på internet.</a:t>
            </a:r>
          </a:p>
          <a:p>
            <a:pPr lvl="1"/>
            <a:r>
              <a:rPr lang="sv-SE" sz="2000" dirty="0"/>
              <a:t>Blir du utsatt för otillbörlig påverkan eller hot, kontakta polisen och säkerhetsansvarig på domstolen.</a:t>
            </a:r>
          </a:p>
        </p:txBody>
      </p:sp>
    </p:spTree>
    <p:extLst>
      <p:ext uri="{BB962C8B-B14F-4D97-AF65-F5344CB8AC3E}">
        <p14:creationId xmlns:p14="http://schemas.microsoft.com/office/powerpoint/2010/main" xmlns="" val="1415145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0872" y="274638"/>
            <a:ext cx="8229600" cy="777875"/>
          </a:xfrm>
        </p:spPr>
        <p:txBody>
          <a:bodyPr anchor="t"/>
          <a:lstStyle/>
          <a:p>
            <a:r>
              <a:rPr lang="sv-SE" dirty="0"/>
              <a:t>Vad är sociala medier?</a:t>
            </a:r>
          </a:p>
        </p:txBody>
      </p:sp>
      <p:sp>
        <p:nvSpPr>
          <p:cNvPr id="3" name="Platshållare för innehåll 2"/>
          <p:cNvSpPr>
            <a:spLocks noGrp="1"/>
          </p:cNvSpPr>
          <p:nvPr>
            <p:ph idx="1"/>
          </p:nvPr>
        </p:nvSpPr>
        <p:spPr>
          <a:xfrm>
            <a:off x="590872" y="1268760"/>
            <a:ext cx="8229600" cy="3456384"/>
          </a:xfrm>
        </p:spPr>
        <p:txBody>
          <a:bodyPr/>
          <a:lstStyle/>
          <a:p>
            <a:pPr marL="0" indent="0">
              <a:buNone/>
            </a:pPr>
            <a:r>
              <a:rPr lang="sv-SE" dirty="0"/>
              <a:t>Webbplatser och mobila </a:t>
            </a:r>
            <a:r>
              <a:rPr lang="sv-SE" dirty="0" err="1"/>
              <a:t>appar</a:t>
            </a:r>
            <a:r>
              <a:rPr lang="sv-SE" dirty="0"/>
              <a:t> inom vilka människor kan interagera i sociala nätverk.</a:t>
            </a:r>
          </a:p>
          <a:p>
            <a:pPr marL="0" indent="0">
              <a:buNone/>
            </a:pPr>
            <a:r>
              <a:rPr lang="sv-SE" dirty="0"/>
              <a:t>Exempel på sociala medier är:</a:t>
            </a:r>
          </a:p>
          <a:p>
            <a:r>
              <a:rPr lang="sv-SE" dirty="0" err="1"/>
              <a:t>Facebook</a:t>
            </a:r>
            <a:endParaRPr lang="sv-SE" dirty="0"/>
          </a:p>
          <a:p>
            <a:r>
              <a:rPr lang="sv-SE" dirty="0" err="1"/>
              <a:t>Instagram</a:t>
            </a:r>
            <a:endParaRPr lang="sv-SE" dirty="0"/>
          </a:p>
          <a:p>
            <a:r>
              <a:rPr lang="sv-SE" dirty="0" err="1"/>
              <a:t>Twitter</a:t>
            </a:r>
            <a:endParaRPr lang="sv-SE" dirty="0"/>
          </a:p>
          <a:p>
            <a:r>
              <a:rPr lang="sv-SE" dirty="0" err="1"/>
              <a:t>LinkedIn</a:t>
            </a:r>
            <a:endParaRPr lang="sv-SE" dirty="0"/>
          </a:p>
          <a:p>
            <a:r>
              <a:rPr lang="sv-SE" dirty="0"/>
              <a:t>Olika typer av bloggar</a:t>
            </a:r>
          </a:p>
        </p:txBody>
      </p:sp>
      <p:pic>
        <p:nvPicPr>
          <p:cNvPr id="1026" name="Picture 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5044228"/>
            <a:ext cx="648072" cy="647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5031178"/>
            <a:ext cx="1008112" cy="6946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07904" y="4869160"/>
            <a:ext cx="1007269" cy="10062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04047" y="4962300"/>
            <a:ext cx="1512169" cy="9441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04248" y="5229200"/>
            <a:ext cx="1440160" cy="360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40828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2000"/>
                                        <p:tgtEl>
                                          <p:spTgt spid="1026"/>
                                        </p:tgtEl>
                                      </p:cBhvr>
                                    </p:animEffect>
                                  </p:childTnLst>
                                </p:cTn>
                              </p:par>
                              <p:par>
                                <p:cTn id="34" presetID="10" presetClass="entr" presetSubtype="0" fill="hold" nodeType="with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fade">
                                      <p:cBhvr>
                                        <p:cTn id="36" dur="2000"/>
                                        <p:tgtEl>
                                          <p:spTgt spid="1027"/>
                                        </p:tgtEl>
                                      </p:cBhvr>
                                    </p:animEffect>
                                  </p:childTnLst>
                                </p:cTn>
                              </p:par>
                              <p:par>
                                <p:cTn id="37" presetID="10"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fade">
                                      <p:cBhvr>
                                        <p:cTn id="39" dur="2000"/>
                                        <p:tgtEl>
                                          <p:spTgt spid="1028"/>
                                        </p:tgtEl>
                                      </p:cBhvr>
                                    </p:animEffect>
                                  </p:childTnLst>
                                </p:cTn>
                              </p:par>
                              <p:par>
                                <p:cTn id="40" presetID="10" presetClass="entr" presetSubtype="0" fill="hold" nodeType="with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2000"/>
                                        <p:tgtEl>
                                          <p:spTgt spid="1029"/>
                                        </p:tgtEl>
                                      </p:cBhvr>
                                    </p:animEffect>
                                  </p:childTnLst>
                                </p:cTn>
                              </p:par>
                              <p:par>
                                <p:cTn id="43" presetID="10" presetClass="entr" presetSubtype="0" fill="hold" nodeType="with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fade">
                                      <p:cBhvr>
                                        <p:cTn id="45"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39552" y="1300201"/>
            <a:ext cx="7772400" cy="5476799"/>
          </a:xfrm>
        </p:spPr>
        <p:txBody>
          <a:bodyPr/>
          <a:lstStyle/>
          <a:p>
            <a:pPr>
              <a:spcBef>
                <a:spcPts val="600"/>
              </a:spcBef>
              <a:spcAft>
                <a:spcPts val="400"/>
              </a:spcAft>
            </a:pPr>
            <a:r>
              <a:rPr lang="sv-SE" dirty="0"/>
              <a:t>Innefattar omoraliska och ibland olagliga handlingar </a:t>
            </a:r>
          </a:p>
          <a:p>
            <a:pPr>
              <a:spcBef>
                <a:spcPts val="600"/>
              </a:spcBef>
              <a:spcAft>
                <a:spcPts val="400"/>
              </a:spcAft>
            </a:pPr>
            <a:r>
              <a:rPr lang="sv-SE" dirty="0"/>
              <a:t>Ökar i takt med användning av sociala medier </a:t>
            </a:r>
          </a:p>
          <a:p>
            <a:pPr>
              <a:spcBef>
                <a:spcPts val="600"/>
              </a:spcBef>
              <a:spcAft>
                <a:spcPts val="400"/>
              </a:spcAft>
            </a:pPr>
            <a:r>
              <a:rPr lang="sv-SE" dirty="0"/>
              <a:t>Exempel på olagliga handlingar:</a:t>
            </a:r>
          </a:p>
          <a:p>
            <a:pPr lvl="1"/>
            <a:r>
              <a:rPr lang="sv-SE" sz="2000" dirty="0"/>
              <a:t>Olaga hot</a:t>
            </a:r>
          </a:p>
          <a:p>
            <a:pPr>
              <a:spcBef>
                <a:spcPts val="1000"/>
              </a:spcBef>
            </a:pPr>
            <a:r>
              <a:rPr lang="sv-SE" dirty="0"/>
              <a:t>Samma lagar gäller på nätet som i ”verkliga livet”.</a:t>
            </a:r>
          </a:p>
        </p:txBody>
      </p:sp>
      <p:sp>
        <p:nvSpPr>
          <p:cNvPr id="5" name="Rectangle 2"/>
          <p:cNvSpPr>
            <a:spLocks noGrp="1" noChangeArrowheads="1"/>
          </p:cNvSpPr>
          <p:nvPr>
            <p:ph type="title"/>
          </p:nvPr>
        </p:nvSpPr>
        <p:spPr>
          <a:xfrm>
            <a:off x="539750" y="287338"/>
            <a:ext cx="7772400" cy="719137"/>
          </a:xfrm>
          <a:noFill/>
        </p:spPr>
        <p:txBody>
          <a:bodyPr anchor="t"/>
          <a:lstStyle/>
          <a:p>
            <a:pPr eaLnBrk="1" hangingPunct="1"/>
            <a:r>
              <a:rPr lang="sv-SE" sz="3200" b="1" dirty="0" err="1">
                <a:solidFill>
                  <a:srgbClr val="003399"/>
                </a:solidFill>
              </a:rPr>
              <a:t>Näthat</a:t>
            </a:r>
            <a:endParaRPr lang="sv-SE" sz="3200" b="1" dirty="0">
              <a:solidFill>
                <a:srgbClr val="003399"/>
              </a:solidFill>
            </a:endParaRPr>
          </a:p>
        </p:txBody>
      </p:sp>
    </p:spTree>
    <p:extLst>
      <p:ext uri="{BB962C8B-B14F-4D97-AF65-F5344CB8AC3E}">
        <p14:creationId xmlns:p14="http://schemas.microsoft.com/office/powerpoint/2010/main" xmlns="" val="3191138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18864" y="1268760"/>
            <a:ext cx="8229600" cy="5256584"/>
          </a:xfrm>
        </p:spPr>
        <p:txBody>
          <a:bodyPr/>
          <a:lstStyle/>
          <a:p>
            <a:pPr marL="0" indent="0">
              <a:spcAft>
                <a:spcPts val="300"/>
              </a:spcAft>
              <a:buNone/>
            </a:pPr>
            <a:r>
              <a:rPr lang="sv-SE" dirty="0"/>
              <a:t>Bilder och texter som publiceras på exempelvis sociala medier går aldrig helt att ta bort. </a:t>
            </a:r>
          </a:p>
          <a:p>
            <a:pPr>
              <a:spcAft>
                <a:spcPts val="300"/>
              </a:spcAft>
            </a:pPr>
            <a:r>
              <a:rPr lang="sv-SE" dirty="0"/>
              <a:t>Gå igenom dina personliga sidor i de medier du använder </a:t>
            </a:r>
          </a:p>
          <a:p>
            <a:pPr>
              <a:spcAft>
                <a:spcPts val="300"/>
              </a:spcAft>
            </a:pPr>
            <a:r>
              <a:rPr lang="sv-SE" dirty="0"/>
              <a:t>Använd de säkerhetsfunktioner som de olika sociala medierna erbjuder. </a:t>
            </a:r>
          </a:p>
          <a:p>
            <a:pPr>
              <a:spcAft>
                <a:spcPts val="300"/>
              </a:spcAft>
            </a:pPr>
            <a:r>
              <a:rPr lang="sv-SE" dirty="0"/>
              <a:t>Exempel:</a:t>
            </a:r>
          </a:p>
          <a:p>
            <a:pPr lvl="1">
              <a:spcAft>
                <a:spcPts val="300"/>
              </a:spcAft>
            </a:pPr>
            <a:r>
              <a:rPr lang="sv-SE" sz="2000" dirty="0"/>
              <a:t>Begränsa åtkomst till din sociala profil till din närmaste omgivning</a:t>
            </a:r>
          </a:p>
          <a:p>
            <a:pPr lvl="1">
              <a:spcAft>
                <a:spcPts val="300"/>
              </a:spcAft>
            </a:pPr>
            <a:r>
              <a:rPr lang="sv-SE" sz="2000" dirty="0"/>
              <a:t>Var sparsam vilka bilder du tillåter andra att se i din sociala profil</a:t>
            </a:r>
          </a:p>
          <a:p>
            <a:pPr lvl="1">
              <a:spcAft>
                <a:spcPts val="300"/>
              </a:spcAft>
            </a:pPr>
            <a:r>
              <a:rPr lang="sv-SE" sz="2000" dirty="0"/>
              <a:t>Gör inte din profil sökbar på olika sökmotorer exempelvis Google</a:t>
            </a:r>
          </a:p>
          <a:p>
            <a:pPr lvl="1">
              <a:spcAft>
                <a:spcPts val="300"/>
              </a:spcAft>
            </a:pPr>
            <a:r>
              <a:rPr lang="sv-SE" sz="2000" dirty="0"/>
              <a:t>Använd starkt lösenord till din sociala profil</a:t>
            </a:r>
          </a:p>
        </p:txBody>
      </p:sp>
      <p:sp>
        <p:nvSpPr>
          <p:cNvPr id="5" name="Rectangle 2"/>
          <p:cNvSpPr>
            <a:spLocks noGrp="1" noChangeArrowheads="1"/>
          </p:cNvSpPr>
          <p:nvPr>
            <p:ph type="title"/>
          </p:nvPr>
        </p:nvSpPr>
        <p:spPr>
          <a:xfrm>
            <a:off x="539750" y="287338"/>
            <a:ext cx="7772400" cy="719137"/>
          </a:xfrm>
          <a:noFill/>
        </p:spPr>
        <p:txBody>
          <a:bodyPr anchor="t"/>
          <a:lstStyle/>
          <a:p>
            <a:pPr eaLnBrk="1" hangingPunct="1"/>
            <a:r>
              <a:rPr lang="sv-SE" sz="3200" b="1" dirty="0">
                <a:solidFill>
                  <a:srgbClr val="003399"/>
                </a:solidFill>
              </a:rPr>
              <a:t>Användning av sociala medier</a:t>
            </a:r>
          </a:p>
        </p:txBody>
      </p:sp>
    </p:spTree>
    <p:extLst>
      <p:ext uri="{BB962C8B-B14F-4D97-AF65-F5344CB8AC3E}">
        <p14:creationId xmlns:p14="http://schemas.microsoft.com/office/powerpoint/2010/main" xmlns="" val="4003918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2880" y="274638"/>
            <a:ext cx="8229600" cy="777875"/>
          </a:xfrm>
        </p:spPr>
        <p:txBody>
          <a:bodyPr anchor="t"/>
          <a:lstStyle/>
          <a:p>
            <a:r>
              <a:rPr lang="sv-SE" dirty="0"/>
              <a:t>Otillåten påverkan</a:t>
            </a:r>
          </a:p>
        </p:txBody>
      </p:sp>
      <p:sp>
        <p:nvSpPr>
          <p:cNvPr id="3" name="Platshållare för text 2"/>
          <p:cNvSpPr>
            <a:spLocks noGrp="1"/>
          </p:cNvSpPr>
          <p:nvPr>
            <p:ph type="body" idx="1"/>
          </p:nvPr>
        </p:nvSpPr>
        <p:spPr>
          <a:xfrm>
            <a:off x="662880" y="1268760"/>
            <a:ext cx="8229600" cy="4857403"/>
          </a:xfrm>
        </p:spPr>
        <p:txBody>
          <a:bodyPr/>
          <a:lstStyle/>
          <a:p>
            <a:pPr marL="0" indent="0">
              <a:buNone/>
            </a:pPr>
            <a:r>
              <a:rPr lang="sv-SE" dirty="0"/>
              <a:t>Otillåten påverkan är ett samlingsnamn för trakasserier, hot, våld, skadegörelse och korruption. Det kan handla om påtryckningar mot dig i din roll som nämndeman genom: </a:t>
            </a:r>
          </a:p>
          <a:p>
            <a:r>
              <a:rPr lang="sv-SE" dirty="0"/>
              <a:t>Trakasserier, till exempel kränkning, ofredande eller subtila hot</a:t>
            </a:r>
          </a:p>
          <a:p>
            <a:r>
              <a:rPr lang="sv-SE" dirty="0"/>
              <a:t>Hot, till exempel utpressning eller andra direkta straffbara påtryckningar som olaga hot</a:t>
            </a:r>
          </a:p>
          <a:p>
            <a:r>
              <a:rPr lang="sv-SE" dirty="0"/>
              <a:t>Fysiskt våld mot person, till exempel misshandel, eller mot egendom, till exempel skadegörelse</a:t>
            </a:r>
          </a:p>
          <a:p>
            <a:r>
              <a:rPr lang="sv-SE" dirty="0"/>
              <a:t>Korruption i form av otillbörliga erbjudanden av olika slag.</a:t>
            </a:r>
            <a:br>
              <a:rPr lang="sv-SE" dirty="0"/>
            </a:br>
            <a:r>
              <a:rPr lang="sv-SE" dirty="0"/>
              <a:t>Brotten kan vara bestickning eller mutbrott.</a:t>
            </a:r>
          </a:p>
          <a:p>
            <a:pPr marL="0" indent="0">
              <a:buNone/>
            </a:pPr>
            <a:r>
              <a:rPr lang="sv-SE" dirty="0"/>
              <a:t>Förebyggande säkerhetsåtgärder:</a:t>
            </a:r>
          </a:p>
          <a:p>
            <a:r>
              <a:rPr lang="sv-SE" dirty="0"/>
              <a:t>Bemötande </a:t>
            </a:r>
          </a:p>
          <a:p>
            <a:r>
              <a:rPr lang="sv-SE" dirty="0"/>
              <a:t>Skydda din integritet.</a:t>
            </a:r>
          </a:p>
        </p:txBody>
      </p:sp>
    </p:spTree>
    <p:extLst>
      <p:ext uri="{BB962C8B-B14F-4D97-AF65-F5344CB8AC3E}">
        <p14:creationId xmlns:p14="http://schemas.microsoft.com/office/powerpoint/2010/main" xmlns="" val="3630494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688032" y="287338"/>
            <a:ext cx="7772400" cy="719137"/>
          </a:xfrm>
          <a:noFill/>
        </p:spPr>
        <p:txBody>
          <a:bodyPr anchor="t"/>
          <a:lstStyle/>
          <a:p>
            <a:pPr eaLnBrk="1" hangingPunct="1"/>
            <a:r>
              <a:rPr lang="sv-SE" sz="3200" b="1" dirty="0">
                <a:solidFill>
                  <a:srgbClr val="003399"/>
                </a:solidFill>
              </a:rPr>
              <a:t>Domareden</a:t>
            </a:r>
          </a:p>
        </p:txBody>
      </p:sp>
      <p:sp>
        <p:nvSpPr>
          <p:cNvPr id="9220" name="Rectangle 4"/>
          <p:cNvSpPr>
            <a:spLocks noGrp="1" noChangeArrowheads="1"/>
          </p:cNvSpPr>
          <p:nvPr>
            <p:ph type="body" sz="half" idx="1"/>
          </p:nvPr>
        </p:nvSpPr>
        <p:spPr>
          <a:xfrm>
            <a:off x="323528" y="1268760"/>
            <a:ext cx="7488634" cy="4114800"/>
          </a:xfrm>
          <a:noFill/>
        </p:spPr>
        <p:txBody>
          <a:bodyPr/>
          <a:lstStyle/>
          <a:p>
            <a:pPr indent="12700" eaLnBrk="1" hangingPunct="1">
              <a:lnSpc>
                <a:spcPct val="90000"/>
              </a:lnSpc>
              <a:spcBef>
                <a:spcPts val="1000"/>
              </a:spcBef>
              <a:buFontTx/>
              <a:buNone/>
            </a:pPr>
            <a:r>
              <a:rPr lang="sv-SE" dirty="0"/>
              <a:t>Jag N.N. lovar och försäkrar på heder och samvete, att jag vill och skall efter mitt bästa förstånd och samvete i alla domar rätt göra, ej mindre den fattige än den rike, och döma efter Sveriges lag och laga stadgar;</a:t>
            </a:r>
          </a:p>
          <a:p>
            <a:pPr indent="12700" eaLnBrk="1" hangingPunct="1">
              <a:lnSpc>
                <a:spcPct val="90000"/>
              </a:lnSpc>
              <a:spcBef>
                <a:spcPts val="1000"/>
              </a:spcBef>
              <a:buFontTx/>
              <a:buNone/>
            </a:pPr>
            <a:r>
              <a:rPr lang="sv-SE" dirty="0"/>
              <a:t>aldrig lag vränga eller orätt främja för släktskap, svågerskap, vänskap, avund, illvilja eller räddhåga, ej heller för mutor och gåvor eller annan orsak, under vad sken det vara må;</a:t>
            </a:r>
          </a:p>
          <a:p>
            <a:pPr indent="12700" eaLnBrk="1" hangingPunct="1">
              <a:lnSpc>
                <a:spcPct val="90000"/>
              </a:lnSpc>
              <a:spcBef>
                <a:spcPts val="1000"/>
              </a:spcBef>
              <a:buFontTx/>
              <a:buNone/>
            </a:pPr>
            <a:r>
              <a:rPr lang="sv-SE" dirty="0"/>
              <a:t>ej den saker göra, som saklös är, eller den saklös, som saker är. Jag skall varken förr, än domen avsäges, eller sedan uppenbara dem, som till rätta gå, eller andra de rådslag rätten inom stängda dörrar håller. Detta allt vill och skall jag som en ärlig och uppriktig domare troget hålla.</a:t>
            </a:r>
          </a:p>
        </p:txBody>
      </p:sp>
    </p:spTree>
    <p:extLst>
      <p:ext uri="{BB962C8B-B14F-4D97-AF65-F5344CB8AC3E}">
        <p14:creationId xmlns:p14="http://schemas.microsoft.com/office/powerpoint/2010/main" xmlns="" val="414648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VÄLKOMNA!</a:t>
            </a:r>
          </a:p>
        </p:txBody>
      </p:sp>
      <p:sp>
        <p:nvSpPr>
          <p:cNvPr id="3" name="Underrubrik 2"/>
          <p:cNvSpPr>
            <a:spLocks noGrp="1"/>
          </p:cNvSpPr>
          <p:nvPr>
            <p:ph type="subTitle" idx="1"/>
          </p:nvPr>
        </p:nvSpPr>
        <p:spPr/>
        <p:txBody>
          <a:bodyPr/>
          <a:lstStyle/>
          <a:p>
            <a:r>
              <a:rPr lang="sv-SE" dirty="0"/>
              <a:t>Vi hoppas att ni ska trivas!</a:t>
            </a:r>
          </a:p>
        </p:txBody>
      </p:sp>
    </p:spTree>
    <p:extLst>
      <p:ext uri="{BB962C8B-B14F-4D97-AF65-F5344CB8AC3E}">
        <p14:creationId xmlns:p14="http://schemas.microsoft.com/office/powerpoint/2010/main" xmlns="" val="32997239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39750" y="287338"/>
            <a:ext cx="7772400" cy="719137"/>
          </a:xfrm>
        </p:spPr>
        <p:txBody>
          <a:bodyPr anchor="t"/>
          <a:lstStyle/>
          <a:p>
            <a:pPr eaLnBrk="1" hangingPunct="1"/>
            <a:r>
              <a:rPr lang="sv-SE" dirty="0"/>
              <a:t>Vilka arbetar i allmänna förvaltningsdomstolar?</a:t>
            </a:r>
          </a:p>
        </p:txBody>
      </p:sp>
      <p:pic>
        <p:nvPicPr>
          <p:cNvPr id="15364" name="Picture 17" descr="d5"/>
          <p:cNvPicPr>
            <a:picLocks noChangeAspect="1" noChangeArrowheads="1"/>
          </p:cNvPicPr>
          <p:nvPr/>
        </p:nvPicPr>
        <p:blipFill>
          <a:blip r:embed="rId3" cstate="print"/>
          <a:srcRect/>
          <a:stretch>
            <a:fillRect/>
          </a:stretch>
        </p:blipFill>
        <p:spPr bwMode="auto">
          <a:xfrm>
            <a:off x="6227763" y="1773238"/>
            <a:ext cx="2447925" cy="3023914"/>
          </a:xfrm>
          <a:prstGeom prst="rect">
            <a:avLst/>
          </a:prstGeom>
          <a:noFill/>
          <a:ln w="9525">
            <a:noFill/>
            <a:miter lim="800000"/>
            <a:headEnd/>
            <a:tailEnd/>
          </a:ln>
        </p:spPr>
      </p:pic>
      <p:pic>
        <p:nvPicPr>
          <p:cNvPr id="15365" name="Picture 18" descr="d5"/>
          <p:cNvPicPr>
            <a:picLocks noChangeAspect="1" noChangeArrowheads="1"/>
          </p:cNvPicPr>
          <p:nvPr/>
        </p:nvPicPr>
        <p:blipFill>
          <a:blip r:embed="rId3" cstate="print"/>
          <a:srcRect/>
          <a:stretch>
            <a:fillRect/>
          </a:stretch>
        </p:blipFill>
        <p:spPr bwMode="auto">
          <a:xfrm>
            <a:off x="3347831" y="1773238"/>
            <a:ext cx="2592360" cy="3023914"/>
          </a:xfrm>
          <a:prstGeom prst="rect">
            <a:avLst/>
          </a:prstGeom>
          <a:noFill/>
          <a:ln w="9525">
            <a:noFill/>
            <a:miter lim="800000"/>
            <a:headEnd/>
            <a:tailEnd/>
          </a:ln>
        </p:spPr>
      </p:pic>
      <p:pic>
        <p:nvPicPr>
          <p:cNvPr id="15366" name="Picture 19" descr="d5"/>
          <p:cNvPicPr>
            <a:picLocks noChangeAspect="1" noChangeArrowheads="1"/>
          </p:cNvPicPr>
          <p:nvPr/>
        </p:nvPicPr>
        <p:blipFill>
          <a:blip r:embed="rId3" cstate="print"/>
          <a:srcRect/>
          <a:stretch>
            <a:fillRect/>
          </a:stretch>
        </p:blipFill>
        <p:spPr bwMode="auto">
          <a:xfrm>
            <a:off x="611188" y="1773238"/>
            <a:ext cx="2447925" cy="3023914"/>
          </a:xfrm>
          <a:prstGeom prst="rect">
            <a:avLst/>
          </a:prstGeom>
          <a:noFill/>
          <a:ln w="9525">
            <a:noFill/>
            <a:miter lim="800000"/>
            <a:headEnd/>
            <a:tailEnd/>
          </a:ln>
        </p:spPr>
      </p:pic>
      <p:sp>
        <p:nvSpPr>
          <p:cNvPr id="15367" name="Rectangle 20"/>
          <p:cNvSpPr>
            <a:spLocks noChangeArrowheads="1"/>
          </p:cNvSpPr>
          <p:nvPr/>
        </p:nvSpPr>
        <p:spPr bwMode="auto">
          <a:xfrm>
            <a:off x="6272213" y="1817688"/>
            <a:ext cx="2332037" cy="2332037"/>
          </a:xfrm>
          <a:prstGeom prst="rect">
            <a:avLst/>
          </a:prstGeom>
          <a:noFill/>
          <a:ln w="6350">
            <a:noFill/>
            <a:miter lim="800000"/>
            <a:headEnd/>
            <a:tailEnd/>
          </a:ln>
        </p:spPr>
        <p:txBody>
          <a:bodyPr/>
          <a:lstStyle/>
          <a:p>
            <a:pPr marL="82550" indent="4763">
              <a:spcBef>
                <a:spcPct val="20000"/>
              </a:spcBef>
            </a:pPr>
            <a:r>
              <a:rPr lang="sv-SE" sz="1600" b="1" u="none" dirty="0">
                <a:solidFill>
                  <a:schemeClr val="bg1"/>
                </a:solidFill>
                <a:latin typeface="Trebuchet MS" pitchFamily="34" charset="0"/>
              </a:rPr>
              <a:t>Högsta förvaltnings-domstolen</a:t>
            </a:r>
          </a:p>
          <a:p>
            <a:pPr marL="82550" indent="4763">
              <a:spcBef>
                <a:spcPct val="20000"/>
              </a:spcBef>
            </a:pPr>
            <a:endParaRPr lang="sv-SE" sz="800" b="0" u="none" dirty="0">
              <a:solidFill>
                <a:schemeClr val="bg1"/>
              </a:solidFill>
              <a:latin typeface="Trebuchet MS" pitchFamily="34" charset="0"/>
            </a:endParaRPr>
          </a:p>
          <a:p>
            <a:pPr marL="82550" indent="4763">
              <a:spcBef>
                <a:spcPct val="20000"/>
              </a:spcBef>
            </a:pPr>
            <a:r>
              <a:rPr lang="sv-SE" sz="1400" b="0" u="none" dirty="0">
                <a:solidFill>
                  <a:schemeClr val="bg1"/>
                </a:solidFill>
                <a:latin typeface="Trebuchet MS" pitchFamily="34" charset="0"/>
              </a:rPr>
              <a:t>chef: ordförande</a:t>
            </a:r>
          </a:p>
          <a:p>
            <a:pPr marL="82550" indent="4763">
              <a:spcBef>
                <a:spcPct val="20000"/>
              </a:spcBef>
            </a:pPr>
            <a:endParaRPr lang="sv-SE" sz="1400" b="0" u="none" dirty="0">
              <a:solidFill>
                <a:schemeClr val="bg1"/>
              </a:solidFill>
              <a:latin typeface="Trebuchet MS" pitchFamily="34" charset="0"/>
            </a:endParaRPr>
          </a:p>
          <a:p>
            <a:pPr marL="82550" indent="4763">
              <a:spcBef>
                <a:spcPct val="20000"/>
              </a:spcBef>
            </a:pPr>
            <a:r>
              <a:rPr lang="sv-SE" sz="1400" b="0" u="none" dirty="0">
                <a:solidFill>
                  <a:schemeClr val="bg1"/>
                </a:solidFill>
                <a:latin typeface="Trebuchet MS" pitchFamily="34" charset="0"/>
              </a:rPr>
              <a:t>justitieråd</a:t>
            </a:r>
          </a:p>
          <a:p>
            <a:pPr marL="82550" indent="4763">
              <a:spcBef>
                <a:spcPct val="20000"/>
              </a:spcBef>
            </a:pPr>
            <a:r>
              <a:rPr lang="sv-SE" sz="1400" b="0" u="none" dirty="0">
                <a:solidFill>
                  <a:schemeClr val="bg1"/>
                </a:solidFill>
                <a:latin typeface="Trebuchet MS" pitchFamily="34" charset="0"/>
              </a:rPr>
              <a:t>justitiesekreterare </a:t>
            </a:r>
          </a:p>
          <a:p>
            <a:pPr marL="82550" indent="4763">
              <a:spcBef>
                <a:spcPct val="20000"/>
              </a:spcBef>
            </a:pPr>
            <a:r>
              <a:rPr lang="sv-SE" sz="1400" b="0" u="none" dirty="0">
                <a:solidFill>
                  <a:schemeClr val="bg1"/>
                </a:solidFill>
                <a:latin typeface="Trebuchet MS" pitchFamily="34" charset="0"/>
              </a:rPr>
              <a:t>domstolshandläggare</a:t>
            </a:r>
          </a:p>
          <a:p>
            <a:pPr marL="82550" indent="4763">
              <a:spcBef>
                <a:spcPct val="20000"/>
              </a:spcBef>
            </a:pPr>
            <a:r>
              <a:rPr lang="sv-SE" sz="1400" b="0" u="none" dirty="0">
                <a:solidFill>
                  <a:schemeClr val="bg1"/>
                </a:solidFill>
                <a:latin typeface="Trebuchet MS" pitchFamily="34" charset="0"/>
              </a:rPr>
              <a:t>administrativ personal</a:t>
            </a:r>
          </a:p>
          <a:p>
            <a:pPr marL="82550" indent="4763">
              <a:spcBef>
                <a:spcPct val="20000"/>
              </a:spcBef>
            </a:pPr>
            <a:endParaRPr lang="sv-SE" sz="1600" b="0" u="none" dirty="0">
              <a:solidFill>
                <a:schemeClr val="bg1"/>
              </a:solidFill>
              <a:latin typeface="Trebuchet MS" pitchFamily="34" charset="0"/>
            </a:endParaRPr>
          </a:p>
        </p:txBody>
      </p:sp>
      <p:sp>
        <p:nvSpPr>
          <p:cNvPr id="15368" name="Rectangle 21"/>
          <p:cNvSpPr>
            <a:spLocks noChangeArrowheads="1"/>
          </p:cNvSpPr>
          <p:nvPr/>
        </p:nvSpPr>
        <p:spPr bwMode="auto">
          <a:xfrm>
            <a:off x="684213" y="1844675"/>
            <a:ext cx="2374900" cy="2332038"/>
          </a:xfrm>
          <a:prstGeom prst="rect">
            <a:avLst/>
          </a:prstGeom>
          <a:noFill/>
          <a:ln w="9525">
            <a:noFill/>
            <a:miter lim="800000"/>
            <a:headEnd/>
            <a:tailEnd/>
          </a:ln>
        </p:spPr>
        <p:txBody>
          <a:bodyPr/>
          <a:lstStyle/>
          <a:p>
            <a:pPr marL="342900" indent="-342900">
              <a:lnSpc>
                <a:spcPct val="90000"/>
              </a:lnSpc>
              <a:spcBef>
                <a:spcPct val="20000"/>
              </a:spcBef>
            </a:pPr>
            <a:r>
              <a:rPr lang="sv-SE" sz="1600" b="1" u="none" dirty="0">
                <a:solidFill>
                  <a:schemeClr val="bg1"/>
                </a:solidFill>
                <a:latin typeface="Trebuchet MS" pitchFamily="34" charset="0"/>
              </a:rPr>
              <a:t>Förvaltningsrätt</a:t>
            </a:r>
          </a:p>
          <a:p>
            <a:pPr marL="342900" indent="-342900">
              <a:lnSpc>
                <a:spcPct val="90000"/>
              </a:lnSpc>
              <a:spcBef>
                <a:spcPct val="20000"/>
              </a:spcBef>
            </a:pPr>
            <a:endParaRPr lang="sv-SE" sz="800" b="0" u="none" dirty="0">
              <a:solidFill>
                <a:schemeClr val="bg1"/>
              </a:solidFill>
              <a:latin typeface="Trebuchet MS" pitchFamily="34" charset="0"/>
            </a:endParaRPr>
          </a:p>
          <a:p>
            <a:pPr marL="342900" indent="-342900">
              <a:lnSpc>
                <a:spcPct val="90000"/>
              </a:lnSpc>
              <a:spcBef>
                <a:spcPct val="20000"/>
              </a:spcBef>
            </a:pPr>
            <a:r>
              <a:rPr lang="sv-SE" sz="1400" b="0" u="none" dirty="0">
                <a:solidFill>
                  <a:schemeClr val="bg1"/>
                </a:solidFill>
                <a:latin typeface="Trebuchet MS" pitchFamily="34" charset="0"/>
              </a:rPr>
              <a:t>chef: lagman</a:t>
            </a:r>
          </a:p>
          <a:p>
            <a:pPr marL="342900" indent="-342900">
              <a:lnSpc>
                <a:spcPct val="90000"/>
              </a:lnSpc>
              <a:spcBef>
                <a:spcPct val="20000"/>
              </a:spcBef>
            </a:pPr>
            <a:endParaRPr lang="sv-SE" sz="1400" b="0" u="none" dirty="0">
              <a:solidFill>
                <a:schemeClr val="bg1"/>
              </a:solidFill>
              <a:latin typeface="Trebuchet MS" pitchFamily="34" charset="0"/>
            </a:endParaRPr>
          </a:p>
          <a:p>
            <a:pPr marL="342900" indent="-342900">
              <a:lnSpc>
                <a:spcPct val="90000"/>
              </a:lnSpc>
              <a:spcBef>
                <a:spcPct val="20000"/>
              </a:spcBef>
            </a:pPr>
            <a:r>
              <a:rPr lang="sv-SE" sz="1400" dirty="0">
                <a:solidFill>
                  <a:schemeClr val="bg1"/>
                </a:solidFill>
                <a:latin typeface="Trebuchet MS" pitchFamily="34" charset="0"/>
              </a:rPr>
              <a:t>chefsrådmän</a:t>
            </a:r>
            <a:endParaRPr lang="sv-SE" sz="1400" b="0" u="none" dirty="0">
              <a:solidFill>
                <a:schemeClr val="bg1"/>
              </a:solidFill>
              <a:latin typeface="Trebuchet MS" pitchFamily="34" charset="0"/>
            </a:endParaRPr>
          </a:p>
          <a:p>
            <a:pPr marL="342900" indent="-342900">
              <a:lnSpc>
                <a:spcPct val="90000"/>
              </a:lnSpc>
              <a:spcBef>
                <a:spcPct val="20000"/>
              </a:spcBef>
            </a:pPr>
            <a:r>
              <a:rPr lang="sv-SE" sz="1400" b="0" u="none" dirty="0">
                <a:solidFill>
                  <a:schemeClr val="bg1"/>
                </a:solidFill>
                <a:latin typeface="Trebuchet MS" pitchFamily="34" charset="0"/>
              </a:rPr>
              <a:t>rådmän</a:t>
            </a:r>
          </a:p>
          <a:p>
            <a:pPr marL="342900" indent="-342900">
              <a:lnSpc>
                <a:spcPct val="90000"/>
              </a:lnSpc>
              <a:spcBef>
                <a:spcPct val="20000"/>
              </a:spcBef>
            </a:pPr>
            <a:r>
              <a:rPr lang="sv-SE" sz="1400" b="0" u="none" dirty="0">
                <a:solidFill>
                  <a:schemeClr val="bg1"/>
                </a:solidFill>
                <a:latin typeface="Trebuchet MS" pitchFamily="34" charset="0"/>
              </a:rPr>
              <a:t>fiskaler</a:t>
            </a:r>
          </a:p>
          <a:p>
            <a:pPr marL="342900" indent="-342900">
              <a:lnSpc>
                <a:spcPct val="90000"/>
              </a:lnSpc>
              <a:spcBef>
                <a:spcPct val="20000"/>
              </a:spcBef>
            </a:pPr>
            <a:r>
              <a:rPr lang="sv-SE" sz="1400" b="0" u="none" dirty="0">
                <a:solidFill>
                  <a:schemeClr val="bg1"/>
                </a:solidFill>
                <a:latin typeface="Trebuchet MS" pitchFamily="34" charset="0"/>
              </a:rPr>
              <a:t>notarier</a:t>
            </a:r>
          </a:p>
          <a:p>
            <a:pPr marL="342900" indent="-342900">
              <a:lnSpc>
                <a:spcPct val="90000"/>
              </a:lnSpc>
              <a:spcBef>
                <a:spcPct val="20000"/>
              </a:spcBef>
            </a:pPr>
            <a:r>
              <a:rPr lang="sv-SE" sz="1400" b="0" u="none" dirty="0">
                <a:solidFill>
                  <a:schemeClr val="bg1"/>
                </a:solidFill>
                <a:latin typeface="Trebuchet MS" pitchFamily="34" charset="0"/>
              </a:rPr>
              <a:t>föredragande</a:t>
            </a:r>
          </a:p>
          <a:p>
            <a:pPr marL="342900" indent="-342900">
              <a:lnSpc>
                <a:spcPct val="90000"/>
              </a:lnSpc>
              <a:spcBef>
                <a:spcPct val="20000"/>
              </a:spcBef>
            </a:pPr>
            <a:r>
              <a:rPr lang="sv-SE" sz="1400" b="0" u="none" dirty="0">
                <a:solidFill>
                  <a:schemeClr val="bg1"/>
                </a:solidFill>
                <a:latin typeface="Trebuchet MS" pitchFamily="34" charset="0"/>
              </a:rPr>
              <a:t>domstolshandläggare</a:t>
            </a:r>
          </a:p>
          <a:p>
            <a:pPr marL="342900" indent="-342900">
              <a:lnSpc>
                <a:spcPct val="90000"/>
              </a:lnSpc>
              <a:spcBef>
                <a:spcPct val="20000"/>
              </a:spcBef>
            </a:pPr>
            <a:r>
              <a:rPr lang="sv-SE" sz="1400" b="0" u="none" dirty="0">
                <a:solidFill>
                  <a:schemeClr val="bg1"/>
                </a:solidFill>
                <a:latin typeface="Trebuchet MS" pitchFamily="34" charset="0"/>
              </a:rPr>
              <a:t>administrativ personal</a:t>
            </a:r>
            <a:endParaRPr lang="sv-SE" sz="1600" b="0" u="none" dirty="0">
              <a:solidFill>
                <a:schemeClr val="bg1"/>
              </a:solidFill>
              <a:latin typeface="Trebuchet MS" pitchFamily="34" charset="0"/>
            </a:endParaRPr>
          </a:p>
        </p:txBody>
      </p:sp>
      <p:sp>
        <p:nvSpPr>
          <p:cNvPr id="15369" name="Rectangle 22"/>
          <p:cNvSpPr>
            <a:spLocks noChangeArrowheads="1"/>
          </p:cNvSpPr>
          <p:nvPr/>
        </p:nvSpPr>
        <p:spPr bwMode="auto">
          <a:xfrm>
            <a:off x="3419475" y="1817688"/>
            <a:ext cx="2520715" cy="2332037"/>
          </a:xfrm>
          <a:prstGeom prst="rect">
            <a:avLst/>
          </a:prstGeom>
          <a:noFill/>
          <a:ln w="9525">
            <a:noFill/>
            <a:miter lim="800000"/>
            <a:headEnd/>
            <a:tailEnd/>
          </a:ln>
        </p:spPr>
        <p:txBody>
          <a:bodyPr/>
          <a:lstStyle/>
          <a:p>
            <a:r>
              <a:rPr lang="sv-SE" sz="1600" b="1" u="none" dirty="0">
                <a:solidFill>
                  <a:schemeClr val="bg1"/>
                </a:solidFill>
                <a:latin typeface="Trebuchet MS" pitchFamily="34" charset="0"/>
              </a:rPr>
              <a:t>Kammarrätt</a:t>
            </a:r>
          </a:p>
          <a:p>
            <a:endParaRPr lang="sv-SE" sz="1400" b="0" u="none" dirty="0">
              <a:solidFill>
                <a:schemeClr val="bg1"/>
              </a:solidFill>
              <a:latin typeface="Trebuchet MS" pitchFamily="34" charset="0"/>
            </a:endParaRPr>
          </a:p>
          <a:p>
            <a:r>
              <a:rPr lang="sv-SE" sz="1400" b="0" u="none" dirty="0">
                <a:solidFill>
                  <a:schemeClr val="bg1"/>
                </a:solidFill>
                <a:latin typeface="Trebuchet MS" pitchFamily="34" charset="0"/>
              </a:rPr>
              <a:t>chef: kammarrättspresident</a:t>
            </a:r>
          </a:p>
          <a:p>
            <a:endParaRPr lang="sv-SE" sz="1400" b="0" u="none" dirty="0">
              <a:solidFill>
                <a:schemeClr val="bg1"/>
              </a:solidFill>
              <a:latin typeface="Trebuchet MS" pitchFamily="34" charset="0"/>
            </a:endParaRPr>
          </a:p>
          <a:p>
            <a:r>
              <a:rPr lang="sv-SE" sz="1400" b="0" u="none" dirty="0">
                <a:solidFill>
                  <a:schemeClr val="bg1"/>
                </a:solidFill>
                <a:latin typeface="Trebuchet MS" pitchFamily="34" charset="0"/>
              </a:rPr>
              <a:t>lagmän</a:t>
            </a:r>
          </a:p>
          <a:p>
            <a:r>
              <a:rPr lang="sv-SE" sz="1400" b="0" u="none" dirty="0">
                <a:solidFill>
                  <a:schemeClr val="bg1"/>
                </a:solidFill>
                <a:latin typeface="Trebuchet MS" pitchFamily="34" charset="0"/>
              </a:rPr>
              <a:t>kammarrättsråd</a:t>
            </a:r>
          </a:p>
          <a:p>
            <a:r>
              <a:rPr lang="sv-SE" sz="1400" dirty="0">
                <a:solidFill>
                  <a:schemeClr val="bg1"/>
                </a:solidFill>
                <a:latin typeface="Trebuchet MS" pitchFamily="34" charset="0"/>
              </a:rPr>
              <a:t>t</a:t>
            </a:r>
            <a:r>
              <a:rPr lang="sv-SE" sz="1400" b="0" u="none" dirty="0">
                <a:solidFill>
                  <a:schemeClr val="bg1"/>
                </a:solidFill>
                <a:latin typeface="Trebuchet MS" pitchFamily="34" charset="0"/>
              </a:rPr>
              <a:t>f. assessorer</a:t>
            </a:r>
          </a:p>
          <a:p>
            <a:r>
              <a:rPr lang="sv-SE" sz="1400" b="0" u="none" dirty="0">
                <a:solidFill>
                  <a:schemeClr val="bg1"/>
                </a:solidFill>
                <a:latin typeface="Trebuchet MS" pitchFamily="34" charset="0"/>
              </a:rPr>
              <a:t>fiskaler</a:t>
            </a:r>
          </a:p>
          <a:p>
            <a:r>
              <a:rPr lang="sv-SE" sz="1400" b="0" u="none" dirty="0">
                <a:solidFill>
                  <a:schemeClr val="bg1"/>
                </a:solidFill>
                <a:latin typeface="Trebuchet MS" pitchFamily="34" charset="0"/>
              </a:rPr>
              <a:t>föredragande</a:t>
            </a:r>
          </a:p>
          <a:p>
            <a:r>
              <a:rPr lang="sv-SE" sz="1400" b="0" u="none" dirty="0">
                <a:solidFill>
                  <a:schemeClr val="bg1"/>
                </a:solidFill>
                <a:latin typeface="Trebuchet MS" pitchFamily="34" charset="0"/>
              </a:rPr>
              <a:t>domstolshandläggare</a:t>
            </a:r>
          </a:p>
          <a:p>
            <a:r>
              <a:rPr lang="sv-SE" sz="1400" b="0" u="none" dirty="0">
                <a:solidFill>
                  <a:schemeClr val="bg1"/>
                </a:solidFill>
                <a:latin typeface="Trebuchet MS" pitchFamily="34" charset="0"/>
              </a:rPr>
              <a:t>administrativ personal</a:t>
            </a:r>
          </a:p>
        </p:txBody>
      </p:sp>
    </p:spTree>
    <p:extLst>
      <p:ext uri="{BB962C8B-B14F-4D97-AF65-F5344CB8AC3E}">
        <p14:creationId xmlns:p14="http://schemas.microsoft.com/office/powerpoint/2010/main" xmlns="" val="78048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Sid6.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71563" y="0"/>
            <a:ext cx="8960556" cy="6666108"/>
          </a:xfrm>
          <a:prstGeom prst="rect">
            <a:avLst/>
          </a:prstGeom>
        </p:spPr>
      </p:pic>
      <p:sp>
        <p:nvSpPr>
          <p:cNvPr id="6" name="Rectangle 4"/>
          <p:cNvSpPr txBox="1">
            <a:spLocks noChangeArrowheads="1"/>
          </p:cNvSpPr>
          <p:nvPr/>
        </p:nvSpPr>
        <p:spPr bwMode="auto">
          <a:xfrm>
            <a:off x="534595" y="289223"/>
            <a:ext cx="7772400" cy="719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3200" b="1" i="0" u="none" strike="noStrike" kern="0" cap="none" spc="0" normalizeH="0" baseline="0" noProof="0" dirty="0">
                <a:ln>
                  <a:noFill/>
                </a:ln>
                <a:solidFill>
                  <a:srgbClr val="003399"/>
                </a:solidFill>
                <a:effectLst/>
                <a:uLnTx/>
                <a:uFillTx/>
                <a:latin typeface="+mj-lt"/>
                <a:ea typeface="+mj-ea"/>
                <a:cs typeface="+mj-cs"/>
              </a:rPr>
              <a:t>Nämndeman i domstol</a:t>
            </a:r>
          </a:p>
        </p:txBody>
      </p:sp>
    </p:spTree>
    <p:extLst>
      <p:ext uri="{BB962C8B-B14F-4D97-AF65-F5344CB8AC3E}">
        <p14:creationId xmlns:p14="http://schemas.microsoft.com/office/powerpoint/2010/main" xmlns="" val="424849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750" y="287338"/>
            <a:ext cx="8064810" cy="719137"/>
          </a:xfrm>
        </p:spPr>
        <p:txBody>
          <a:bodyPr anchor="t"/>
          <a:lstStyle/>
          <a:p>
            <a:pPr eaLnBrk="1" hangingPunct="1"/>
            <a:r>
              <a:rPr lang="sv-SE" sz="3200" dirty="0">
                <a:solidFill>
                  <a:srgbClr val="003399"/>
                </a:solidFill>
              </a:rPr>
              <a:t>Nämndemannens roll i rättskipningen</a:t>
            </a:r>
          </a:p>
        </p:txBody>
      </p:sp>
      <p:sp>
        <p:nvSpPr>
          <p:cNvPr id="5124" name="Rectangle 3"/>
          <p:cNvSpPr>
            <a:spLocks noGrp="1" noChangeArrowheads="1"/>
          </p:cNvSpPr>
          <p:nvPr>
            <p:ph type="body" sz="half" idx="1"/>
          </p:nvPr>
        </p:nvSpPr>
        <p:spPr>
          <a:xfrm>
            <a:off x="539750" y="1268760"/>
            <a:ext cx="7920682" cy="4114800"/>
          </a:xfrm>
        </p:spPr>
        <p:txBody>
          <a:bodyPr/>
          <a:lstStyle/>
          <a:p>
            <a:pPr marL="266700" indent="-266700" eaLnBrk="1" hangingPunct="1">
              <a:lnSpc>
                <a:spcPct val="90000"/>
              </a:lnSpc>
              <a:spcBef>
                <a:spcPts val="1000"/>
              </a:spcBef>
            </a:pPr>
            <a:r>
              <a:rPr lang="sv-SE" dirty="0"/>
              <a:t>Nämndemannens uppgift är att tillsammans med juristdomaren döma i mål och ärenden.</a:t>
            </a:r>
          </a:p>
          <a:p>
            <a:pPr marL="266700" indent="-266700" eaLnBrk="1" hangingPunct="1">
              <a:lnSpc>
                <a:spcPct val="90000"/>
              </a:lnSpc>
              <a:spcBef>
                <a:spcPts val="1000"/>
              </a:spcBef>
            </a:pPr>
            <a:r>
              <a:rPr lang="sv-SE" dirty="0"/>
              <a:t>Nämndemännen och domarna arbetar självständigt i förhållande till regering och riksdag.</a:t>
            </a:r>
          </a:p>
          <a:p>
            <a:pPr marL="266700" indent="-266700" eaLnBrk="1" hangingPunct="1">
              <a:lnSpc>
                <a:spcPct val="90000"/>
              </a:lnSpc>
              <a:spcBef>
                <a:spcPts val="1000"/>
              </a:spcBef>
            </a:pPr>
            <a:r>
              <a:rPr lang="sv-SE" dirty="0"/>
              <a:t>Genom nämndemännens medverkan i den dömande verksamheten garanteras medborgarnas insyn i </a:t>
            </a:r>
            <a:br>
              <a:rPr lang="sv-SE" dirty="0"/>
            </a:br>
            <a:r>
              <a:rPr lang="sv-SE" dirty="0"/>
              <a:t>domstolarnas arbete.</a:t>
            </a:r>
          </a:p>
        </p:txBody>
      </p:sp>
    </p:spTree>
    <p:extLst>
      <p:ext uri="{BB962C8B-B14F-4D97-AF65-F5344CB8AC3E}">
        <p14:creationId xmlns:p14="http://schemas.microsoft.com/office/powerpoint/2010/main" xmlns="" val="63663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9750" y="287338"/>
            <a:ext cx="7740650" cy="719137"/>
          </a:xfrm>
        </p:spPr>
        <p:txBody>
          <a:bodyPr anchor="t"/>
          <a:lstStyle/>
          <a:p>
            <a:pPr eaLnBrk="1" hangingPunct="1"/>
            <a:r>
              <a:rPr lang="sv-SE" sz="3200" dirty="0">
                <a:solidFill>
                  <a:srgbClr val="003399"/>
                </a:solidFill>
              </a:rPr>
              <a:t>Val av nämndemän</a:t>
            </a:r>
          </a:p>
        </p:txBody>
      </p:sp>
      <p:sp>
        <p:nvSpPr>
          <p:cNvPr id="8" name="Rectangle 3"/>
          <p:cNvSpPr>
            <a:spLocks noGrp="1" noChangeArrowheads="1"/>
          </p:cNvSpPr>
          <p:nvPr>
            <p:ph type="body" sz="half" idx="1"/>
          </p:nvPr>
        </p:nvSpPr>
        <p:spPr>
          <a:xfrm>
            <a:off x="539750" y="1268760"/>
            <a:ext cx="7344618" cy="4114800"/>
          </a:xfrm>
          <a:noFill/>
        </p:spPr>
        <p:txBody>
          <a:bodyPr/>
          <a:lstStyle/>
          <a:p>
            <a:pPr marL="269875" indent="-269875" eaLnBrk="1" hangingPunct="1">
              <a:lnSpc>
                <a:spcPct val="90000"/>
              </a:lnSpc>
              <a:spcBef>
                <a:spcPts val="1000"/>
              </a:spcBef>
            </a:pPr>
            <a:r>
              <a:rPr lang="sv-SE" dirty="0"/>
              <a:t>Nämndemän väljs av kommunfullmäktige eller av landstingsfullmäktige.</a:t>
            </a:r>
          </a:p>
          <a:p>
            <a:pPr marL="269875" indent="-269875" eaLnBrk="1" hangingPunct="1">
              <a:lnSpc>
                <a:spcPct val="90000"/>
              </a:lnSpc>
              <a:spcBef>
                <a:spcPts val="1000"/>
              </a:spcBef>
            </a:pPr>
            <a:r>
              <a:rPr lang="sv-SE" dirty="0"/>
              <a:t>Mandattiden är normalt fyra år.</a:t>
            </a:r>
          </a:p>
          <a:p>
            <a:pPr marL="269875" lvl="0" indent="-269875" eaLnBrk="1" hangingPunct="1">
              <a:lnSpc>
                <a:spcPct val="90000"/>
              </a:lnSpc>
              <a:spcBef>
                <a:spcPts val="1000"/>
              </a:spcBef>
              <a:spcAft>
                <a:spcPct val="20000"/>
              </a:spcAft>
            </a:pPr>
            <a:r>
              <a:rPr lang="sv-SE" dirty="0"/>
              <a:t>Behörighetskrav: </a:t>
            </a:r>
            <a:r>
              <a:rPr lang="sv-SE" dirty="0">
                <a:solidFill>
                  <a:srgbClr val="000000"/>
                </a:solidFill>
              </a:rPr>
              <a:t>En nämndeman ska vara myndig svensk medborgare, vara bosatt inom valförsamlingens område, inte ha förvaltare och inte vara i personlig konkurs.</a:t>
            </a:r>
          </a:p>
          <a:p>
            <a:pPr marL="269875" lvl="0" indent="-269875" eaLnBrk="1" hangingPunct="1">
              <a:lnSpc>
                <a:spcPct val="90000"/>
              </a:lnSpc>
              <a:spcBef>
                <a:spcPts val="1000"/>
              </a:spcBef>
              <a:spcAft>
                <a:spcPct val="20000"/>
              </a:spcAft>
            </a:pPr>
            <a:r>
              <a:rPr lang="sv-SE" dirty="0"/>
              <a:t>Vissa yrkesgrupper får inte vara nämndemän, till exempel poliser och advokater.</a:t>
            </a:r>
          </a:p>
          <a:p>
            <a:pPr marL="269875" indent="-269875" eaLnBrk="1" hangingPunct="1">
              <a:lnSpc>
                <a:spcPct val="90000"/>
              </a:lnSpc>
              <a:spcBef>
                <a:spcPts val="1000"/>
              </a:spcBef>
            </a:pPr>
            <a:r>
              <a:rPr lang="sv-SE" dirty="0"/>
              <a:t>Lämplighetskrav: omdöme, självständighet och laglydnad.</a:t>
            </a:r>
          </a:p>
          <a:p>
            <a:pPr marL="269875" indent="-269875" eaLnBrk="1" hangingPunct="1">
              <a:lnSpc>
                <a:spcPct val="90000"/>
              </a:lnSpc>
              <a:spcBef>
                <a:spcPts val="1000"/>
              </a:spcBef>
            </a:pPr>
            <a:r>
              <a:rPr lang="sv-SE" dirty="0"/>
              <a:t>Domstolen gör utdrag ur belastnings- och konkursregister.</a:t>
            </a:r>
          </a:p>
          <a:p>
            <a:pPr marL="269875" indent="-269875" eaLnBrk="1" hangingPunct="1">
              <a:lnSpc>
                <a:spcPct val="90000"/>
              </a:lnSpc>
            </a:pPr>
            <a:endParaRPr lang="sv-SE" dirty="0"/>
          </a:p>
        </p:txBody>
      </p:sp>
    </p:spTree>
    <p:extLst>
      <p:ext uri="{BB962C8B-B14F-4D97-AF65-F5344CB8AC3E}">
        <p14:creationId xmlns:p14="http://schemas.microsoft.com/office/powerpoint/2010/main" xmlns="" val="140290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mall_sverigesdomstolar_v0">
  <a:themeElements>
    <a:clrScheme name="mall_sverigesdomstolar_v0 14">
      <a:dk1>
        <a:srgbClr val="000000"/>
      </a:dk1>
      <a:lt1>
        <a:srgbClr val="FFFFFF"/>
      </a:lt1>
      <a:dk2>
        <a:srgbClr val="006699"/>
      </a:dk2>
      <a:lt2>
        <a:srgbClr val="C0C0C0"/>
      </a:lt2>
      <a:accent1>
        <a:srgbClr val="CC6666"/>
      </a:accent1>
      <a:accent2>
        <a:srgbClr val="333399"/>
      </a:accent2>
      <a:accent3>
        <a:srgbClr val="FFFFFF"/>
      </a:accent3>
      <a:accent4>
        <a:srgbClr val="000000"/>
      </a:accent4>
      <a:accent5>
        <a:srgbClr val="E2B8B8"/>
      </a:accent5>
      <a:accent6>
        <a:srgbClr val="2D2D8A"/>
      </a:accent6>
      <a:hlink>
        <a:srgbClr val="0000FF"/>
      </a:hlink>
      <a:folHlink>
        <a:srgbClr val="800080"/>
      </a:folHlink>
    </a:clrScheme>
    <a:fontScheme name="mall_sverigesdomstolar_v0">
      <a:majorFont>
        <a:latin typeface="Garamond"/>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CC6666"/>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sv-SE" sz="1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12700" cap="flat" cmpd="sng" algn="ctr">
          <a:solidFill>
            <a:srgbClr val="CC6666"/>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sv-SE" sz="1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mall_sverigesdomstolar_v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_sverigesdomstolar_v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ll_sverigesdomstolar_v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ll_sverigesdomstolar_v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ll_sverigesdomstolar_v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ll_sverigesdomstolar_v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ll_sverigesdomstolar_v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ll_sverigesdomstolar_v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ll_sverigesdomstolar_v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ll_sverigesdomstolar_v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ll_sverigesdomstolar_v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ll_sverigesdomstolar_v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ll_sverigesdomstolar_v0 13">
        <a:dk1>
          <a:srgbClr val="000000"/>
        </a:dk1>
        <a:lt1>
          <a:srgbClr val="CCFF99"/>
        </a:lt1>
        <a:dk2>
          <a:srgbClr val="000000"/>
        </a:dk2>
        <a:lt2>
          <a:srgbClr val="808080"/>
        </a:lt2>
        <a:accent1>
          <a:srgbClr val="BBE0E3"/>
        </a:accent1>
        <a:accent2>
          <a:srgbClr val="333399"/>
        </a:accent2>
        <a:accent3>
          <a:srgbClr val="E2FF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_sverigesdomstolar_v0 14">
        <a:dk1>
          <a:srgbClr val="000000"/>
        </a:dk1>
        <a:lt1>
          <a:srgbClr val="FFFFFF"/>
        </a:lt1>
        <a:dk2>
          <a:srgbClr val="006699"/>
        </a:dk2>
        <a:lt2>
          <a:srgbClr val="C0C0C0"/>
        </a:lt2>
        <a:accent1>
          <a:srgbClr val="CC6666"/>
        </a:accent1>
        <a:accent2>
          <a:srgbClr val="333399"/>
        </a:accent2>
        <a:accent3>
          <a:srgbClr val="FFFFFF"/>
        </a:accent3>
        <a:accent4>
          <a:srgbClr val="000000"/>
        </a:accent4>
        <a:accent5>
          <a:srgbClr val="E2B8B8"/>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ll">
  <a:themeElements>
    <a:clrScheme name="m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veriges Domstolar">
      <a:majorFont>
        <a:latin typeface="Garamond"/>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1"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1" i="0" u="sng" strike="noStrike" cap="none" normalizeH="0" baseline="0" smtClean="0">
            <a:ln>
              <a:noFill/>
            </a:ln>
            <a:solidFill>
              <a:schemeClr val="tx1"/>
            </a:solidFill>
            <a:effectLst/>
            <a:latin typeface="Arial" charset="0"/>
          </a:defRPr>
        </a:defPPr>
      </a:lstStyle>
    </a:lnDef>
  </a:objectDefaults>
  <a:extraClrSchemeLst>
    <a:extraClrScheme>
      <a:clrScheme name="m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all_sverigesdomstolar_v0">
  <a:themeElements>
    <a:clrScheme name="mall_sverigesdomstolar_v0 14">
      <a:dk1>
        <a:srgbClr val="000000"/>
      </a:dk1>
      <a:lt1>
        <a:srgbClr val="FFFFFF"/>
      </a:lt1>
      <a:dk2>
        <a:srgbClr val="006699"/>
      </a:dk2>
      <a:lt2>
        <a:srgbClr val="C0C0C0"/>
      </a:lt2>
      <a:accent1>
        <a:srgbClr val="CC6666"/>
      </a:accent1>
      <a:accent2>
        <a:srgbClr val="333399"/>
      </a:accent2>
      <a:accent3>
        <a:srgbClr val="FFFFFF"/>
      </a:accent3>
      <a:accent4>
        <a:srgbClr val="000000"/>
      </a:accent4>
      <a:accent5>
        <a:srgbClr val="E2B8B8"/>
      </a:accent5>
      <a:accent6>
        <a:srgbClr val="2D2D8A"/>
      </a:accent6>
      <a:hlink>
        <a:srgbClr val="0000FF"/>
      </a:hlink>
      <a:folHlink>
        <a:srgbClr val="800080"/>
      </a:folHlink>
    </a:clrScheme>
    <a:fontScheme name="mall_sverigesdomstolar_v0">
      <a:majorFont>
        <a:latin typeface="Garamond"/>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CC6666"/>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sv-SE" sz="1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12700" cap="flat" cmpd="sng" algn="ctr">
          <a:solidFill>
            <a:srgbClr val="CC6666"/>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sv-SE" sz="1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mall_sverigesdomstolar_v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_sverigesdomstolar_v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ll_sverigesdomstolar_v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ll_sverigesdomstolar_v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ll_sverigesdomstolar_v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ll_sverigesdomstolar_v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ll_sverigesdomstolar_v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ll_sverigesdomstolar_v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ll_sverigesdomstolar_v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ll_sverigesdomstolar_v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ll_sverigesdomstolar_v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ll_sverigesdomstolar_v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ll_sverigesdomstolar_v0 13">
        <a:dk1>
          <a:srgbClr val="000000"/>
        </a:dk1>
        <a:lt1>
          <a:srgbClr val="CCFF99"/>
        </a:lt1>
        <a:dk2>
          <a:srgbClr val="000000"/>
        </a:dk2>
        <a:lt2>
          <a:srgbClr val="808080"/>
        </a:lt2>
        <a:accent1>
          <a:srgbClr val="BBE0E3"/>
        </a:accent1>
        <a:accent2>
          <a:srgbClr val="333399"/>
        </a:accent2>
        <a:accent3>
          <a:srgbClr val="E2FF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_sverigesdomstolar_v0 14">
        <a:dk1>
          <a:srgbClr val="000000"/>
        </a:dk1>
        <a:lt1>
          <a:srgbClr val="FFFFFF"/>
        </a:lt1>
        <a:dk2>
          <a:srgbClr val="006699"/>
        </a:dk2>
        <a:lt2>
          <a:srgbClr val="C0C0C0"/>
        </a:lt2>
        <a:accent1>
          <a:srgbClr val="CC6666"/>
        </a:accent1>
        <a:accent2>
          <a:srgbClr val="333399"/>
        </a:accent2>
        <a:accent3>
          <a:srgbClr val="FFFFFF"/>
        </a:accent3>
        <a:accent4>
          <a:srgbClr val="000000"/>
        </a:accent4>
        <a:accent5>
          <a:srgbClr val="E2B8B8"/>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mall_sverigesdomstolar_v0">
  <a:themeElements>
    <a:clrScheme name="mall_sverigesdomstolar_v0 14">
      <a:dk1>
        <a:srgbClr val="000000"/>
      </a:dk1>
      <a:lt1>
        <a:srgbClr val="FFFFFF"/>
      </a:lt1>
      <a:dk2>
        <a:srgbClr val="006699"/>
      </a:dk2>
      <a:lt2>
        <a:srgbClr val="C0C0C0"/>
      </a:lt2>
      <a:accent1>
        <a:srgbClr val="CC6666"/>
      </a:accent1>
      <a:accent2>
        <a:srgbClr val="333399"/>
      </a:accent2>
      <a:accent3>
        <a:srgbClr val="FFFFFF"/>
      </a:accent3>
      <a:accent4>
        <a:srgbClr val="000000"/>
      </a:accent4>
      <a:accent5>
        <a:srgbClr val="E2B8B8"/>
      </a:accent5>
      <a:accent6>
        <a:srgbClr val="2D2D8A"/>
      </a:accent6>
      <a:hlink>
        <a:srgbClr val="0000FF"/>
      </a:hlink>
      <a:folHlink>
        <a:srgbClr val="800080"/>
      </a:folHlink>
    </a:clrScheme>
    <a:fontScheme name="mall_sverigesdomstolar_v0">
      <a:majorFont>
        <a:latin typeface="Garamond"/>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CC6666"/>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sv-SE" sz="1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12700" cap="flat" cmpd="sng" algn="ctr">
          <a:solidFill>
            <a:srgbClr val="CC6666"/>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sv-SE" sz="1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mall_sverigesdomstolar_v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_sverigesdomstolar_v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ll_sverigesdomstolar_v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ll_sverigesdomstolar_v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ll_sverigesdomstolar_v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ll_sverigesdomstolar_v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ll_sverigesdomstolar_v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ll_sverigesdomstolar_v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ll_sverigesdomstolar_v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ll_sverigesdomstolar_v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ll_sverigesdomstolar_v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ll_sverigesdomstolar_v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ll_sverigesdomstolar_v0 13">
        <a:dk1>
          <a:srgbClr val="000000"/>
        </a:dk1>
        <a:lt1>
          <a:srgbClr val="CCFF99"/>
        </a:lt1>
        <a:dk2>
          <a:srgbClr val="000000"/>
        </a:dk2>
        <a:lt2>
          <a:srgbClr val="808080"/>
        </a:lt2>
        <a:accent1>
          <a:srgbClr val="BBE0E3"/>
        </a:accent1>
        <a:accent2>
          <a:srgbClr val="333399"/>
        </a:accent2>
        <a:accent3>
          <a:srgbClr val="E2FF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_sverigesdomstolar_v0 14">
        <a:dk1>
          <a:srgbClr val="000000"/>
        </a:dk1>
        <a:lt1>
          <a:srgbClr val="FFFFFF"/>
        </a:lt1>
        <a:dk2>
          <a:srgbClr val="006699"/>
        </a:dk2>
        <a:lt2>
          <a:srgbClr val="C0C0C0"/>
        </a:lt2>
        <a:accent1>
          <a:srgbClr val="CC6666"/>
        </a:accent1>
        <a:accent2>
          <a:srgbClr val="333399"/>
        </a:accent2>
        <a:accent3>
          <a:srgbClr val="FFFFFF"/>
        </a:accent3>
        <a:accent4>
          <a:srgbClr val="000000"/>
        </a:accent4>
        <a:accent5>
          <a:srgbClr val="E2B8B8"/>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mall_sverigesdomstolar_v0">
  <a:themeElements>
    <a:clrScheme name="mall_sverigesdomstolar_v0 14">
      <a:dk1>
        <a:srgbClr val="000000"/>
      </a:dk1>
      <a:lt1>
        <a:srgbClr val="FFFFFF"/>
      </a:lt1>
      <a:dk2>
        <a:srgbClr val="006699"/>
      </a:dk2>
      <a:lt2>
        <a:srgbClr val="C0C0C0"/>
      </a:lt2>
      <a:accent1>
        <a:srgbClr val="CC6666"/>
      </a:accent1>
      <a:accent2>
        <a:srgbClr val="333399"/>
      </a:accent2>
      <a:accent3>
        <a:srgbClr val="FFFFFF"/>
      </a:accent3>
      <a:accent4>
        <a:srgbClr val="000000"/>
      </a:accent4>
      <a:accent5>
        <a:srgbClr val="E2B8B8"/>
      </a:accent5>
      <a:accent6>
        <a:srgbClr val="2D2D8A"/>
      </a:accent6>
      <a:hlink>
        <a:srgbClr val="0000FF"/>
      </a:hlink>
      <a:folHlink>
        <a:srgbClr val="800080"/>
      </a:folHlink>
    </a:clrScheme>
    <a:fontScheme name="mall_sverigesdomstolar_v0">
      <a:majorFont>
        <a:latin typeface="Garamond"/>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CC6666"/>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sv-SE" sz="1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12700" cap="flat" cmpd="sng" algn="ctr">
          <a:solidFill>
            <a:srgbClr val="CC6666"/>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sv-SE" sz="1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mall_sverigesdomstolar_v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_sverigesdomstolar_v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ll_sverigesdomstolar_v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ll_sverigesdomstolar_v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ll_sverigesdomstolar_v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ll_sverigesdomstolar_v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ll_sverigesdomstolar_v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ll_sverigesdomstolar_v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ll_sverigesdomstolar_v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ll_sverigesdomstolar_v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ll_sverigesdomstolar_v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ll_sverigesdomstolar_v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ll_sverigesdomstolar_v0 13">
        <a:dk1>
          <a:srgbClr val="000000"/>
        </a:dk1>
        <a:lt1>
          <a:srgbClr val="CCFF99"/>
        </a:lt1>
        <a:dk2>
          <a:srgbClr val="000000"/>
        </a:dk2>
        <a:lt2>
          <a:srgbClr val="808080"/>
        </a:lt2>
        <a:accent1>
          <a:srgbClr val="BBE0E3"/>
        </a:accent1>
        <a:accent2>
          <a:srgbClr val="333399"/>
        </a:accent2>
        <a:accent3>
          <a:srgbClr val="E2FF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_sverigesdomstolar_v0 14">
        <a:dk1>
          <a:srgbClr val="000000"/>
        </a:dk1>
        <a:lt1>
          <a:srgbClr val="FFFFFF"/>
        </a:lt1>
        <a:dk2>
          <a:srgbClr val="006699"/>
        </a:dk2>
        <a:lt2>
          <a:srgbClr val="C0C0C0"/>
        </a:lt2>
        <a:accent1>
          <a:srgbClr val="CC6666"/>
        </a:accent1>
        <a:accent2>
          <a:srgbClr val="333399"/>
        </a:accent2>
        <a:accent3>
          <a:srgbClr val="FFFFFF"/>
        </a:accent3>
        <a:accent4>
          <a:srgbClr val="000000"/>
        </a:accent4>
        <a:accent5>
          <a:srgbClr val="E2B8B8"/>
        </a:accent5>
        <a:accent6>
          <a:srgbClr val="2D2D8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Grundmall</Template>
  <TotalTime>1320</TotalTime>
  <Words>3386</Words>
  <Application>Microsoft Office PowerPoint</Application>
  <PresentationFormat>Bildspel på skärmen (4:3)</PresentationFormat>
  <Paragraphs>597</Paragraphs>
  <Slides>59</Slides>
  <Notes>56</Notes>
  <HiddenSlides>0</HiddenSlides>
  <MMClips>0</MMClips>
  <ScaleCrop>false</ScaleCrop>
  <HeadingPairs>
    <vt:vector size="4" baseType="variant">
      <vt:variant>
        <vt:lpstr>Tema</vt:lpstr>
      </vt:variant>
      <vt:variant>
        <vt:i4>5</vt:i4>
      </vt:variant>
      <vt:variant>
        <vt:lpstr>Bildrubriker</vt:lpstr>
      </vt:variant>
      <vt:variant>
        <vt:i4>59</vt:i4>
      </vt:variant>
    </vt:vector>
  </HeadingPairs>
  <TitlesOfParts>
    <vt:vector size="64" baseType="lpstr">
      <vt:lpstr>mall_sverigesdomstolar_v0</vt:lpstr>
      <vt:lpstr>mall</vt:lpstr>
      <vt:lpstr>2_mall_sverigesdomstolar_v0</vt:lpstr>
      <vt:lpstr>4_mall_sverigesdomstolar_v0</vt:lpstr>
      <vt:lpstr>6_mall_sverigesdomstolar_v0</vt:lpstr>
      <vt:lpstr>Introduktionsutbildning för nämndemän</vt:lpstr>
      <vt:lpstr>Presentationen innehåller bland annat</vt:lpstr>
      <vt:lpstr>Bild 3</vt:lpstr>
      <vt:lpstr>Rättsväsendet</vt:lpstr>
      <vt:lpstr>Sveriges Domstolar</vt:lpstr>
      <vt:lpstr>Vilka arbetar i allmänna förvaltningsdomstolar?</vt:lpstr>
      <vt:lpstr>Bild 7</vt:lpstr>
      <vt:lpstr>Nämndemannens roll i rättskipningen</vt:lpstr>
      <vt:lpstr>Val av nämndemän</vt:lpstr>
      <vt:lpstr>Nämndemannauppdraget – inte ett politiskt uppdrag</vt:lpstr>
      <vt:lpstr>Domarjäv</vt:lpstr>
      <vt:lpstr>Exempel på jäv</vt:lpstr>
      <vt:lpstr>Om du misstänker att du är jävig</vt:lpstr>
      <vt:lpstr>Uppträdande i rättssalen - bemötande</vt:lpstr>
      <vt:lpstr>Uppträdande i rättssalen - bemötande</vt:lpstr>
      <vt:lpstr>Bemötande och jäv – att tänka på</vt:lpstr>
      <vt:lpstr>Praktiskt att tänka på</vt:lpstr>
      <vt:lpstr>Förvaltningsrättens roll och uppgift</vt:lpstr>
      <vt:lpstr>Vissa förvaltningsrätter är även  migrationsdomstol</vt:lpstr>
      <vt:lpstr>Lagstiftning och rättskällor</vt:lpstr>
      <vt:lpstr>Lagstiftning och rättskällor</vt:lpstr>
      <vt:lpstr>Offentlighet och sekretess</vt:lpstr>
      <vt:lpstr>Offentlighet och sekretess  </vt:lpstr>
      <vt:lpstr>Sekretess och muntlig förhandling </vt:lpstr>
      <vt:lpstr>Tystnadsplikt</vt:lpstr>
      <vt:lpstr>Att tänka på kring tystnadsplikten</vt:lpstr>
      <vt:lpstr>Att tänka på kring tystnadsplikten  </vt:lpstr>
      <vt:lpstr>Bild 28</vt:lpstr>
      <vt:lpstr>Förvaltningsprocessen är i huvudsak  ett skriftligt förfarande</vt:lpstr>
      <vt:lpstr>Rätten kan i utredningssyfte </vt:lpstr>
      <vt:lpstr>Muntlig förhandling</vt:lpstr>
      <vt:lpstr>Muntlig förhandling om </vt:lpstr>
      <vt:lpstr>Muntlig förhandling </vt:lpstr>
      <vt:lpstr>Förhandlingens gång </vt:lpstr>
      <vt:lpstr>Överläggning och omröstning </vt:lpstr>
      <vt:lpstr>Överläggning och omröstning </vt:lpstr>
      <vt:lpstr>Mål i förvaltningsrätterna </vt:lpstr>
      <vt:lpstr>Utlännings- och medborgarskapsmål  </vt:lpstr>
      <vt:lpstr>Skyddsgrunder - flykting  </vt:lpstr>
      <vt:lpstr>Skyddsgrunder - skyddsbehövande i övrigt</vt:lpstr>
      <vt:lpstr>Skyddsgrunder - skyddsbehövande i övrigt</vt:lpstr>
      <vt:lpstr>Överprövning av migrationsverkets beslut </vt:lpstr>
      <vt:lpstr>Prövningen i migrationsdomstol</vt:lpstr>
      <vt:lpstr>Skattemål  </vt:lpstr>
      <vt:lpstr>Mål om körkortsingripande </vt:lpstr>
      <vt:lpstr>Socialförsäkringsmål</vt:lpstr>
      <vt:lpstr>Psykiatrimål</vt:lpstr>
      <vt:lpstr>Handläggning av psykiatrimål </vt:lpstr>
      <vt:lpstr>Lagen om vård av missbrukare i vissa fall  (LVM-mål) </vt:lpstr>
      <vt:lpstr>Lagen om vård om unga (LVU-mål)</vt:lpstr>
      <vt:lpstr>Mål i kammarrätterna </vt:lpstr>
      <vt:lpstr>Ersättningar och ersättningsrutiner</vt:lpstr>
      <vt:lpstr>Säkerhetsfrågor</vt:lpstr>
      <vt:lpstr>Vad är sociala medier?</vt:lpstr>
      <vt:lpstr>Näthat</vt:lpstr>
      <vt:lpstr>Användning av sociala medier</vt:lpstr>
      <vt:lpstr>Otillåten påverkan</vt:lpstr>
      <vt:lpstr>Domareden</vt:lpstr>
      <vt:lpstr>VÄLKOMNA!</vt:lpstr>
    </vt:vector>
  </TitlesOfParts>
  <Company>Sveriges Domstolar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Janita Frödén</dc:creator>
  <cp:lastModifiedBy>NRF-kansli</cp:lastModifiedBy>
  <cp:revision>147</cp:revision>
  <cp:lastPrinted>2015-10-08T11:36:48Z</cp:lastPrinted>
  <dcterms:created xsi:type="dcterms:W3CDTF">2013-08-22T07:58:45Z</dcterms:created>
  <dcterms:modified xsi:type="dcterms:W3CDTF">2019-10-25T05:48:20Z</dcterms:modified>
</cp:coreProperties>
</file>